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6FA9615-C04F-4146-AAF6-9BB669C1A24C}">
  <a:tblStyle styleId="{26FA9615-C04F-4146-AAF6-9BB669C1A24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 name="Shape 10"/>
        <p:cNvGrpSpPr/>
        <p:nvPr/>
      </p:nvGrpSpPr>
      <p:grpSpPr>
        <a:xfrm>
          <a:off x="0" y="0"/>
          <a:ext cx="0" cy="0"/>
          <a:chOff x="0" y="0"/>
          <a:chExt cx="0" cy="0"/>
        </a:xfrm>
      </p:grpSpPr>
      <p:sp>
        <p:nvSpPr>
          <p:cNvPr id="11" name="Shape 11"/>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2" name="Shape 12"/>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5" name="Shape 45"/>
        <p:cNvGrpSpPr/>
        <p:nvPr/>
      </p:nvGrpSpPr>
      <p:grpSpPr>
        <a:xfrm>
          <a:off x="0" y="0"/>
          <a:ext cx="0" cy="0"/>
          <a:chOff x="0" y="0"/>
          <a:chExt cx="0" cy="0"/>
        </a:xfrm>
      </p:grpSpPr>
      <p:sp>
        <p:nvSpPr>
          <p:cNvPr id="46" name="Shape 46"/>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7" name="Shape 47"/>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 name="Shape 14"/>
        <p:cNvGrpSpPr/>
        <p:nvPr/>
      </p:nvGrpSpPr>
      <p:grpSpPr>
        <a:xfrm>
          <a:off x="0" y="0"/>
          <a:ext cx="0" cy="0"/>
          <a:chOff x="0" y="0"/>
          <a:chExt cx="0" cy="0"/>
        </a:xfrm>
      </p:grpSpPr>
      <p:sp>
        <p:nvSpPr>
          <p:cNvPr id="15" name="Shape 15"/>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3" name="Shape 33"/>
        <p:cNvGrpSpPr/>
        <p:nvPr/>
      </p:nvGrpSpPr>
      <p:grpSpPr>
        <a:xfrm>
          <a:off x="0" y="0"/>
          <a:ext cx="0" cy="0"/>
          <a:chOff x="0" y="0"/>
          <a:chExt cx="0" cy="0"/>
        </a:xfrm>
      </p:grpSpPr>
      <p:sp>
        <p:nvSpPr>
          <p:cNvPr id="34" name="Shape 34"/>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8" name="Shape 3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9" name="Shape 39"/>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0" name="Shape 40"/>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2" name="Shape 42"/>
        <p:cNvGrpSpPr/>
        <p:nvPr/>
      </p:nvGrpSpPr>
      <p:grpSpPr>
        <a:xfrm>
          <a:off x="0" y="0"/>
          <a:ext cx="0" cy="0"/>
          <a:chOff x="0" y="0"/>
          <a:chExt cx="0" cy="0"/>
        </a:xfrm>
      </p:grpSpPr>
      <p:sp>
        <p:nvSpPr>
          <p:cNvPr id="43" name="Shape 43"/>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pic>
        <p:nvPicPr>
          <p:cNvPr id="9" name="Shape 9"/>
          <p:cNvPicPr preferRelativeResize="0"/>
          <p:nvPr/>
        </p:nvPicPr>
        <p:blipFill>
          <a:blip r:embed="rId1">
            <a:alphaModFix/>
          </a:blip>
          <a:stretch>
            <a:fillRect/>
          </a:stretch>
        </p:blipFill>
        <p:spPr>
          <a:xfrm>
            <a:off x="0" y="1399"/>
            <a:ext cx="9143999" cy="5140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7.pn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11.png"/><Relationship Id="rId6" Type="http://schemas.openxmlformats.org/officeDocument/2006/relationships/image" Target="../media/image03.jpg"/><Relationship Id="rId7" Type="http://schemas.openxmlformats.org/officeDocument/2006/relationships/image" Target="../media/image10.png"/><Relationship Id="rId8"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32.png"/><Relationship Id="rId6"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png"/><Relationship Id="rId4" Type="http://schemas.openxmlformats.org/officeDocument/2006/relationships/image" Target="../media/image13.png"/><Relationship Id="rId5" Type="http://schemas.openxmlformats.org/officeDocument/2006/relationships/image" Target="../media/image34.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2.png"/><Relationship Id="rId4" Type="http://schemas.openxmlformats.org/officeDocument/2006/relationships/image" Target="../media/image00.png"/></Relationships>
</file>

<file path=ppt/slides/_rels/slide16.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twitter.com/hashtag/EarthDay?src=hash" TargetMode="External"/><Relationship Id="rId4" Type="http://schemas.openxmlformats.org/officeDocument/2006/relationships/hyperlink" Target="https://twitter.com/hashtag/EarthDay?src=hash" TargetMode="External"/><Relationship Id="rId9" Type="http://schemas.openxmlformats.org/officeDocument/2006/relationships/image" Target="../media/image09.png"/><Relationship Id="rId5" Type="http://schemas.openxmlformats.org/officeDocument/2006/relationships/hyperlink" Target="https://twitter.com/Space_Station" TargetMode="External"/><Relationship Id="rId6" Type="http://schemas.openxmlformats.org/officeDocument/2006/relationships/hyperlink" Target="https://twitter.com/Space_Station" TargetMode="External"/><Relationship Id="rId7" Type="http://schemas.openxmlformats.org/officeDocument/2006/relationships/image" Target="../media/image02.png"/><Relationship Id="rId8" Type="http://schemas.openxmlformats.org/officeDocument/2006/relationships/image" Target="../media/image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02.png"/><Relationship Id="rId8" Type="http://schemas.openxmlformats.org/officeDocument/2006/relationships/image" Target="../media/image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2016.spaceappschallenge.org/challenges/mars/space-recreation" TargetMode="External"/><Relationship Id="rId4" Type="http://schemas.openxmlformats.org/officeDocument/2006/relationships/image" Target="../media/image02.png"/><Relationship Id="rId5"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jpg"/><Relationship Id="rId4" Type="http://schemas.openxmlformats.org/officeDocument/2006/relationships/image" Target="../media/image31.png"/><Relationship Id="rId5" Type="http://schemas.openxmlformats.org/officeDocument/2006/relationships/image" Target="../media/image02.png"/><Relationship Id="rId6" Type="http://schemas.openxmlformats.org/officeDocument/2006/relationships/image" Target="../media/image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02.png"/><Relationship Id="rId5" Type="http://schemas.openxmlformats.org/officeDocument/2006/relationships/image" Target="../media/image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 Id="rId4" Type="http://schemas.openxmlformats.org/officeDocument/2006/relationships/image" Target="../media/image24.png"/><Relationship Id="rId5" Type="http://schemas.openxmlformats.org/officeDocument/2006/relationships/image" Target="../media/image02.png"/><Relationship Id="rId6" Type="http://schemas.openxmlformats.org/officeDocument/2006/relationships/image" Target="../media/image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0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png"/><Relationship Id="rId4"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498974" y="0"/>
            <a:ext cx="9642973" cy="5143500"/>
          </a:xfrm>
          <a:prstGeom prst="rect">
            <a:avLst/>
          </a:prstGeom>
          <a:noFill/>
          <a:ln>
            <a:noFill/>
          </a:ln>
        </p:spPr>
      </p:pic>
      <p:sp>
        <p:nvSpPr>
          <p:cNvPr id="56" name="Shape 56"/>
          <p:cNvSpPr txBox="1"/>
          <p:nvPr>
            <p:ph idx="1" type="subTitle"/>
          </p:nvPr>
        </p:nvSpPr>
        <p:spPr>
          <a:xfrm>
            <a:off x="-118025" y="689975"/>
            <a:ext cx="8520600" cy="605400"/>
          </a:xfrm>
          <a:prstGeom prst="rect">
            <a:avLst/>
          </a:prstGeom>
          <a:solidFill>
            <a:srgbClr val="B7B7B7"/>
          </a:solidFill>
        </p:spPr>
        <p:txBody>
          <a:bodyPr anchorCtr="0" anchor="t" bIns="91425" lIns="91425" rIns="91425" tIns="91425">
            <a:noAutofit/>
          </a:bodyPr>
          <a:lstStyle/>
          <a:p>
            <a:pPr lvl="0" rtl="0" algn="l">
              <a:spcBef>
                <a:spcPts val="0"/>
              </a:spcBef>
              <a:buNone/>
            </a:pPr>
            <a:r>
              <a:rPr lang="en">
                <a:solidFill>
                  <a:srgbClr val="F3F3F3"/>
                </a:solidFill>
              </a:rPr>
              <a:t>Rompiendo las barreras de la comunicación</a:t>
            </a:r>
          </a:p>
          <a:p>
            <a:pPr lvl="0" rtl="0" algn="l">
              <a:spcBef>
                <a:spcPts val="0"/>
              </a:spcBef>
              <a:buNone/>
            </a:pPr>
            <a:r>
              <a:t/>
            </a:r>
            <a:endParaRPr>
              <a:solidFill>
                <a:srgbClr val="F3F3F3"/>
              </a:solidFill>
            </a:endParaRPr>
          </a:p>
          <a:p>
            <a:pPr lvl="0" rtl="0" algn="l">
              <a:spcBef>
                <a:spcPts val="0"/>
              </a:spcBef>
              <a:buNone/>
            </a:pPr>
            <a:r>
              <a:t/>
            </a:r>
            <a:endParaRPr>
              <a:solidFill>
                <a:srgbClr val="F3F3F3"/>
              </a:solidFill>
            </a:endParaRPr>
          </a:p>
          <a:p>
            <a:pPr lvl="0" rtl="0" algn="l">
              <a:spcBef>
                <a:spcPts val="0"/>
              </a:spcBef>
              <a:buNone/>
            </a:pPr>
            <a:r>
              <a:t/>
            </a:r>
            <a:endParaRPr>
              <a:solidFill>
                <a:srgbClr val="F3F3F3"/>
              </a:solidFill>
            </a:endParaRPr>
          </a:p>
          <a:p>
            <a:pPr lvl="0" rtl="0" algn="l">
              <a:spcBef>
                <a:spcPts val="0"/>
              </a:spcBef>
              <a:buNone/>
            </a:pPr>
            <a:r>
              <a:t/>
            </a:r>
            <a:endParaRPr>
              <a:solidFill>
                <a:srgbClr val="F3F3F3"/>
              </a:solidFill>
            </a:endParaRPr>
          </a:p>
          <a:p>
            <a:pPr lvl="0" rtl="0" algn="l">
              <a:spcBef>
                <a:spcPts val="0"/>
              </a:spcBef>
              <a:buNone/>
            </a:pPr>
            <a:r>
              <a:t/>
            </a:r>
            <a:endParaRPr>
              <a:solidFill>
                <a:srgbClr val="F3F3F3"/>
              </a:solidFill>
            </a:endParaRPr>
          </a:p>
          <a:p>
            <a:pPr lvl="0" rtl="0" algn="l">
              <a:spcBef>
                <a:spcPts val="0"/>
              </a:spcBef>
              <a:buNone/>
            </a:pPr>
            <a:r>
              <a:t/>
            </a:r>
            <a:endParaRPr>
              <a:solidFill>
                <a:srgbClr val="F3F3F3"/>
              </a:solidFill>
            </a:endParaRPr>
          </a:p>
          <a:p>
            <a:pPr lvl="0" rtl="0" algn="l">
              <a:spcBef>
                <a:spcPts val="0"/>
              </a:spcBef>
              <a:buNone/>
            </a:pPr>
            <a:r>
              <a:rPr lang="en">
                <a:solidFill>
                  <a:srgbClr val="F3F3F3"/>
                </a:solidFill>
              </a:rPr>
              <a:t>#journeyToMars</a:t>
            </a:r>
          </a:p>
          <a:p>
            <a:pPr lvl="0" rtl="0" algn="l">
              <a:spcBef>
                <a:spcPts val="0"/>
              </a:spcBef>
              <a:buNone/>
            </a:pPr>
            <a:r>
              <a:rPr lang="en">
                <a:solidFill>
                  <a:srgbClr val="F3F3F3"/>
                </a:solidFill>
              </a:rPr>
              <a:t>#spaceRecreation</a:t>
            </a:r>
          </a:p>
          <a:p>
            <a:pPr lvl="0" algn="l">
              <a:spcBef>
                <a:spcPts val="0"/>
              </a:spcBef>
              <a:buNone/>
            </a:pPr>
            <a:r>
              <a:rPr lang="en">
                <a:solidFill>
                  <a:srgbClr val="F3F3F3"/>
                </a:solidFill>
              </a:rPr>
              <a:t>#ESA</a:t>
            </a:r>
          </a:p>
        </p:txBody>
      </p:sp>
      <p:sp>
        <p:nvSpPr>
          <p:cNvPr id="57" name="Shape 57"/>
          <p:cNvSpPr txBox="1"/>
          <p:nvPr>
            <p:ph idx="1" type="subTitle"/>
          </p:nvPr>
        </p:nvSpPr>
        <p:spPr>
          <a:xfrm>
            <a:off x="4830300" y="3334900"/>
            <a:ext cx="4251000" cy="1756200"/>
          </a:xfrm>
          <a:prstGeom prst="rect">
            <a:avLst/>
          </a:prstGeom>
        </p:spPr>
        <p:txBody>
          <a:bodyPr anchorCtr="0" anchor="t" bIns="91425" lIns="91425" rIns="91425" tIns="91425">
            <a:noAutofit/>
          </a:bodyPr>
          <a:lstStyle/>
          <a:p>
            <a:pPr lvl="0" algn="r">
              <a:spcBef>
                <a:spcPts val="0"/>
              </a:spcBef>
              <a:buNone/>
            </a:pPr>
            <a:r>
              <a:rPr lang="en">
                <a:solidFill>
                  <a:srgbClr val="F3F3F3"/>
                </a:solidFill>
              </a:rPr>
              <a:t>Miguel Ángel Tribaldos</a:t>
            </a:r>
          </a:p>
          <a:p>
            <a:pPr lvl="0" algn="r">
              <a:spcBef>
                <a:spcPts val="0"/>
              </a:spcBef>
              <a:buNone/>
            </a:pPr>
            <a:r>
              <a:rPr lang="en">
                <a:solidFill>
                  <a:srgbClr val="F3F3F3"/>
                </a:solidFill>
              </a:rPr>
              <a:t>David Arenas</a:t>
            </a:r>
          </a:p>
          <a:p>
            <a:pPr lvl="0" algn="r">
              <a:spcBef>
                <a:spcPts val="0"/>
              </a:spcBef>
              <a:buNone/>
            </a:pPr>
            <a:r>
              <a:rPr lang="en">
                <a:solidFill>
                  <a:srgbClr val="F3F3F3"/>
                </a:solidFill>
              </a:rPr>
              <a:t>Xandru Cancelas</a:t>
            </a:r>
          </a:p>
          <a:p>
            <a:pPr lvl="0" rtl="0" algn="r">
              <a:spcBef>
                <a:spcPts val="0"/>
              </a:spcBef>
              <a:buNone/>
            </a:pPr>
            <a:r>
              <a:rPr lang="en">
                <a:solidFill>
                  <a:srgbClr val="F3F3F3"/>
                </a:solidFill>
              </a:rPr>
              <a:t>Fernando Álvarez-Uría</a:t>
            </a:r>
          </a:p>
        </p:txBody>
      </p:sp>
      <p:pic>
        <p:nvPicPr>
          <p:cNvPr id="58" name="Shape 58"/>
          <p:cNvPicPr preferRelativeResize="0"/>
          <p:nvPr/>
        </p:nvPicPr>
        <p:blipFill>
          <a:blip r:embed="rId4">
            <a:alphaModFix/>
          </a:blip>
          <a:stretch>
            <a:fillRect/>
          </a:stretch>
        </p:blipFill>
        <p:spPr>
          <a:xfrm>
            <a:off x="634925" y="264020"/>
            <a:ext cx="518950" cy="530075"/>
          </a:xfrm>
          <a:prstGeom prst="rect">
            <a:avLst/>
          </a:prstGeom>
          <a:noFill/>
          <a:ln>
            <a:noFill/>
          </a:ln>
        </p:spPr>
      </p:pic>
      <p:sp>
        <p:nvSpPr>
          <p:cNvPr id="59" name="Shape 59"/>
          <p:cNvSpPr txBox="1"/>
          <p:nvPr>
            <p:ph type="ctrTitle"/>
          </p:nvPr>
        </p:nvSpPr>
        <p:spPr>
          <a:xfrm>
            <a:off x="-498975" y="264025"/>
            <a:ext cx="4664700" cy="782400"/>
          </a:xfrm>
          <a:prstGeom prst="rect">
            <a:avLst/>
          </a:prstGeom>
          <a:noFill/>
        </p:spPr>
        <p:txBody>
          <a:bodyPr anchorCtr="0" anchor="b" bIns="91425" lIns="91425" rIns="91425" tIns="91425">
            <a:noAutofit/>
          </a:bodyPr>
          <a:lstStyle/>
          <a:p>
            <a:pPr lvl="0" rtl="0" algn="r">
              <a:spcBef>
                <a:spcPts val="0"/>
              </a:spcBef>
              <a:buNone/>
            </a:pPr>
            <a:r>
              <a:rPr lang="en">
                <a:solidFill>
                  <a:srgbClr val="980000"/>
                </a:solidFill>
              </a:rPr>
              <a:t>   Like Mars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62" name="Shape 162"/>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Arquitectura</a:t>
            </a:r>
          </a:p>
        </p:txBody>
      </p:sp>
      <p:pic>
        <p:nvPicPr>
          <p:cNvPr id="163" name="Shape 163"/>
          <p:cNvPicPr preferRelativeResize="0"/>
          <p:nvPr/>
        </p:nvPicPr>
        <p:blipFill>
          <a:blip r:embed="rId3">
            <a:alphaModFix/>
          </a:blip>
          <a:stretch>
            <a:fillRect/>
          </a:stretch>
        </p:blipFill>
        <p:spPr>
          <a:xfrm>
            <a:off x="6457775" y="209874"/>
            <a:ext cx="571784" cy="572699"/>
          </a:xfrm>
          <a:prstGeom prst="rect">
            <a:avLst/>
          </a:prstGeom>
          <a:noFill/>
          <a:ln>
            <a:noFill/>
          </a:ln>
        </p:spPr>
      </p:pic>
      <p:pic>
        <p:nvPicPr>
          <p:cNvPr id="164" name="Shape 164"/>
          <p:cNvPicPr preferRelativeResize="0"/>
          <p:nvPr/>
        </p:nvPicPr>
        <p:blipFill>
          <a:blip r:embed="rId4">
            <a:alphaModFix/>
          </a:blip>
          <a:stretch>
            <a:fillRect/>
          </a:stretch>
        </p:blipFill>
        <p:spPr>
          <a:xfrm>
            <a:off x="6585350" y="334512"/>
            <a:ext cx="316623" cy="323424"/>
          </a:xfrm>
          <a:prstGeom prst="rect">
            <a:avLst/>
          </a:prstGeom>
          <a:noFill/>
          <a:ln>
            <a:noFill/>
          </a:ln>
        </p:spPr>
      </p:pic>
      <p:grpSp>
        <p:nvGrpSpPr>
          <p:cNvPr id="165" name="Shape 165"/>
          <p:cNvGrpSpPr/>
          <p:nvPr/>
        </p:nvGrpSpPr>
        <p:grpSpPr>
          <a:xfrm>
            <a:off x="341550" y="3303149"/>
            <a:ext cx="3700412" cy="1651823"/>
            <a:chOff x="341550" y="3303149"/>
            <a:chExt cx="3700412" cy="1651823"/>
          </a:xfrm>
        </p:grpSpPr>
        <p:grpSp>
          <p:nvGrpSpPr>
            <p:cNvPr id="166" name="Shape 166"/>
            <p:cNvGrpSpPr/>
            <p:nvPr/>
          </p:nvGrpSpPr>
          <p:grpSpPr>
            <a:xfrm>
              <a:off x="341550" y="3303149"/>
              <a:ext cx="2396349" cy="1651823"/>
              <a:chOff x="341550" y="3303149"/>
              <a:chExt cx="2396349" cy="1651823"/>
            </a:xfrm>
          </p:grpSpPr>
          <p:pic>
            <p:nvPicPr>
              <p:cNvPr id="167" name="Shape 167"/>
              <p:cNvPicPr preferRelativeResize="0"/>
              <p:nvPr/>
            </p:nvPicPr>
            <p:blipFill>
              <a:blip r:embed="rId5">
                <a:alphaModFix/>
              </a:blip>
              <a:stretch>
                <a:fillRect/>
              </a:stretch>
            </p:blipFill>
            <p:spPr>
              <a:xfrm>
                <a:off x="785762" y="3727521"/>
                <a:ext cx="1952137" cy="1227451"/>
              </a:xfrm>
              <a:prstGeom prst="rect">
                <a:avLst/>
              </a:prstGeom>
              <a:noFill/>
              <a:ln>
                <a:noFill/>
              </a:ln>
            </p:spPr>
          </p:pic>
          <p:pic>
            <p:nvPicPr>
              <p:cNvPr id="168" name="Shape 168"/>
              <p:cNvPicPr preferRelativeResize="0"/>
              <p:nvPr/>
            </p:nvPicPr>
            <p:blipFill>
              <a:blip r:embed="rId3">
                <a:alphaModFix/>
              </a:blip>
              <a:stretch>
                <a:fillRect/>
              </a:stretch>
            </p:blipFill>
            <p:spPr>
              <a:xfrm>
                <a:off x="341550" y="3303149"/>
                <a:ext cx="935525" cy="928724"/>
              </a:xfrm>
              <a:prstGeom prst="rect">
                <a:avLst/>
              </a:prstGeom>
              <a:noFill/>
              <a:ln>
                <a:noFill/>
              </a:ln>
            </p:spPr>
          </p:pic>
        </p:grpSp>
        <p:sp>
          <p:nvSpPr>
            <p:cNvPr id="169" name="Shape 169"/>
            <p:cNvSpPr txBox="1"/>
            <p:nvPr/>
          </p:nvSpPr>
          <p:spPr>
            <a:xfrm>
              <a:off x="2356862" y="4454425"/>
              <a:ext cx="1685100" cy="414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Cliente Crabber</a:t>
              </a:r>
            </a:p>
          </p:txBody>
        </p:sp>
      </p:grpSp>
      <p:sp>
        <p:nvSpPr>
          <p:cNvPr id="170" name="Shape 170"/>
          <p:cNvSpPr/>
          <p:nvPr/>
        </p:nvSpPr>
        <p:spPr>
          <a:xfrm rot="5402905">
            <a:off x="6967862" y="2877316"/>
            <a:ext cx="1065000" cy="246900"/>
          </a:xfrm>
          <a:prstGeom prst="rightArrow">
            <a:avLst>
              <a:gd fmla="val 50000" name="adj1"/>
              <a:gd fmla="val 50000" name="adj2"/>
            </a:avLst>
          </a:prstGeom>
          <a:solidFill>
            <a:srgbClr val="D9D9D9"/>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rot="-5397095">
            <a:off x="7296262" y="2877303"/>
            <a:ext cx="1065000" cy="246900"/>
          </a:xfrm>
          <a:prstGeom prst="rightArrow">
            <a:avLst>
              <a:gd fmla="val 50000" name="adj1"/>
              <a:gd fmla="val 50000" name="adj2"/>
            </a:avLst>
          </a:prstGeom>
          <a:solidFill>
            <a:srgbClr val="D9D9D9"/>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txBox="1"/>
          <p:nvPr/>
        </p:nvSpPr>
        <p:spPr>
          <a:xfrm>
            <a:off x="4370175" y="1658775"/>
            <a:ext cx="1685100" cy="8094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rPr>
              <a:t>DSOC (Deep Space Optical Communications)</a:t>
            </a:r>
          </a:p>
        </p:txBody>
      </p:sp>
      <p:grpSp>
        <p:nvGrpSpPr>
          <p:cNvPr id="173" name="Shape 173"/>
          <p:cNvGrpSpPr/>
          <p:nvPr/>
        </p:nvGrpSpPr>
        <p:grpSpPr>
          <a:xfrm>
            <a:off x="1051120" y="924650"/>
            <a:ext cx="3225279" cy="1349357"/>
            <a:chOff x="1051120" y="924650"/>
            <a:chExt cx="3225279" cy="1349357"/>
          </a:xfrm>
        </p:grpSpPr>
        <p:pic>
          <p:nvPicPr>
            <p:cNvPr id="174" name="Shape 174"/>
            <p:cNvPicPr preferRelativeResize="0"/>
            <p:nvPr/>
          </p:nvPicPr>
          <p:blipFill>
            <a:blip r:embed="rId6">
              <a:alphaModFix/>
            </a:blip>
            <a:stretch>
              <a:fillRect/>
            </a:stretch>
          </p:blipFill>
          <p:spPr>
            <a:xfrm>
              <a:off x="2122424" y="924650"/>
              <a:ext cx="2153975" cy="1349357"/>
            </a:xfrm>
            <a:prstGeom prst="rect">
              <a:avLst/>
            </a:prstGeom>
            <a:noFill/>
            <a:ln>
              <a:noFill/>
            </a:ln>
          </p:spPr>
        </p:pic>
        <p:sp>
          <p:nvSpPr>
            <p:cNvPr id="175" name="Shape 175"/>
            <p:cNvSpPr txBox="1"/>
            <p:nvPr/>
          </p:nvSpPr>
          <p:spPr>
            <a:xfrm>
              <a:off x="1051120" y="941875"/>
              <a:ext cx="1071299" cy="414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Orbitador</a:t>
              </a:r>
            </a:p>
            <a:p>
              <a:pPr lvl="0" rtl="0">
                <a:spcBef>
                  <a:spcPts val="0"/>
                </a:spcBef>
                <a:buNone/>
              </a:pPr>
              <a:r>
                <a:rPr lang="en">
                  <a:solidFill>
                    <a:srgbClr val="FFFFFF"/>
                  </a:solidFill>
                </a:rPr>
                <a:t>Relay</a:t>
              </a:r>
            </a:p>
          </p:txBody>
        </p:sp>
      </p:grpSp>
      <p:grpSp>
        <p:nvGrpSpPr>
          <p:cNvPr id="176" name="Shape 176"/>
          <p:cNvGrpSpPr/>
          <p:nvPr/>
        </p:nvGrpSpPr>
        <p:grpSpPr>
          <a:xfrm>
            <a:off x="5216862" y="2793450"/>
            <a:ext cx="3360487" cy="2161525"/>
            <a:chOff x="5216862" y="2793450"/>
            <a:chExt cx="3360487" cy="2161525"/>
          </a:xfrm>
        </p:grpSpPr>
        <p:grpSp>
          <p:nvGrpSpPr>
            <p:cNvPr id="177" name="Shape 177"/>
            <p:cNvGrpSpPr/>
            <p:nvPr/>
          </p:nvGrpSpPr>
          <p:grpSpPr>
            <a:xfrm>
              <a:off x="6199599" y="3344250"/>
              <a:ext cx="2377750" cy="1610724"/>
              <a:chOff x="6199599" y="3344250"/>
              <a:chExt cx="2377750" cy="1610724"/>
            </a:xfrm>
          </p:grpSpPr>
          <p:pic>
            <p:nvPicPr>
              <p:cNvPr id="178" name="Shape 178"/>
              <p:cNvPicPr preferRelativeResize="0"/>
              <p:nvPr/>
            </p:nvPicPr>
            <p:blipFill>
              <a:blip r:embed="rId7">
                <a:alphaModFix/>
              </a:blip>
              <a:stretch>
                <a:fillRect/>
              </a:stretch>
            </p:blipFill>
            <p:spPr>
              <a:xfrm>
                <a:off x="6654948" y="3727524"/>
                <a:ext cx="1922401" cy="1227449"/>
              </a:xfrm>
              <a:prstGeom prst="rect">
                <a:avLst/>
              </a:prstGeom>
              <a:noFill/>
              <a:ln>
                <a:noFill/>
              </a:ln>
            </p:spPr>
          </p:pic>
          <p:pic>
            <p:nvPicPr>
              <p:cNvPr id="179" name="Shape 179"/>
              <p:cNvPicPr preferRelativeResize="0"/>
              <p:nvPr/>
            </p:nvPicPr>
            <p:blipFill>
              <a:blip r:embed="rId8">
                <a:alphaModFix/>
              </a:blip>
              <a:stretch>
                <a:fillRect/>
              </a:stretch>
            </p:blipFill>
            <p:spPr>
              <a:xfrm>
                <a:off x="6199599" y="3344250"/>
                <a:ext cx="935519" cy="944284"/>
              </a:xfrm>
              <a:prstGeom prst="rect">
                <a:avLst/>
              </a:prstGeom>
              <a:noFill/>
              <a:ln>
                <a:noFill/>
              </a:ln>
            </p:spPr>
          </p:pic>
        </p:grpSp>
        <p:sp>
          <p:nvSpPr>
            <p:cNvPr id="180" name="Shape 180"/>
            <p:cNvSpPr txBox="1"/>
            <p:nvPr/>
          </p:nvSpPr>
          <p:spPr>
            <a:xfrm>
              <a:off x="5216862" y="4540375"/>
              <a:ext cx="1685100" cy="414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Cliente Twitter</a:t>
              </a:r>
            </a:p>
          </p:txBody>
        </p:sp>
        <p:sp>
          <p:nvSpPr>
            <p:cNvPr id="181" name="Shape 181"/>
            <p:cNvSpPr txBox="1"/>
            <p:nvPr/>
          </p:nvSpPr>
          <p:spPr>
            <a:xfrm>
              <a:off x="5878491" y="2793450"/>
              <a:ext cx="1922399" cy="414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NLP / Sentiment Analysis</a:t>
              </a:r>
            </a:p>
          </p:txBody>
        </p:sp>
      </p:grpSp>
      <p:sp>
        <p:nvSpPr>
          <p:cNvPr id="182" name="Shape 182"/>
          <p:cNvSpPr txBox="1"/>
          <p:nvPr/>
        </p:nvSpPr>
        <p:spPr>
          <a:xfrm>
            <a:off x="9532625" y="1508750"/>
            <a:ext cx="7900500" cy="921600"/>
          </a:xfrm>
          <a:prstGeom prst="rect">
            <a:avLst/>
          </a:prstGeom>
          <a:noFill/>
          <a:ln>
            <a:noFill/>
          </a:ln>
        </p:spPr>
        <p:txBody>
          <a:bodyPr anchorCtr="0" anchor="t" bIns="91425" lIns="91425" rIns="91425" tIns="91425">
            <a:noAutofit/>
          </a:bodyPr>
          <a:lstStyle/>
          <a:p>
            <a:pPr lvl="0">
              <a:spcBef>
                <a:spcPts val="0"/>
              </a:spcBef>
              <a:buNone/>
            </a:pPr>
            <a:r>
              <a:t/>
            </a:r>
            <a:endParaRPr/>
          </a:p>
        </p:txBody>
      </p:sp>
      <p:grpSp>
        <p:nvGrpSpPr>
          <p:cNvPr id="183" name="Shape 183"/>
          <p:cNvGrpSpPr/>
          <p:nvPr/>
        </p:nvGrpSpPr>
        <p:grpSpPr>
          <a:xfrm>
            <a:off x="6423374" y="510050"/>
            <a:ext cx="2402072" cy="1763957"/>
            <a:chOff x="6423374" y="510050"/>
            <a:chExt cx="2402072" cy="1763957"/>
          </a:xfrm>
        </p:grpSpPr>
        <p:pic>
          <p:nvPicPr>
            <p:cNvPr id="184" name="Shape 184"/>
            <p:cNvPicPr preferRelativeResize="0"/>
            <p:nvPr/>
          </p:nvPicPr>
          <p:blipFill>
            <a:blip r:embed="rId6">
              <a:alphaModFix/>
            </a:blip>
            <a:stretch>
              <a:fillRect/>
            </a:stretch>
          </p:blipFill>
          <p:spPr>
            <a:xfrm>
              <a:off x="6423374" y="924650"/>
              <a:ext cx="2153975" cy="1349357"/>
            </a:xfrm>
            <a:prstGeom prst="rect">
              <a:avLst/>
            </a:prstGeom>
            <a:noFill/>
            <a:ln>
              <a:noFill/>
            </a:ln>
          </p:spPr>
        </p:pic>
        <p:sp>
          <p:nvSpPr>
            <p:cNvPr id="185" name="Shape 185"/>
            <p:cNvSpPr txBox="1"/>
            <p:nvPr/>
          </p:nvSpPr>
          <p:spPr>
            <a:xfrm>
              <a:off x="7376447" y="510050"/>
              <a:ext cx="1449000" cy="4146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Orbitador Relay</a:t>
              </a:r>
            </a:p>
          </p:txBody>
        </p:sp>
      </p:grpSp>
      <p:sp>
        <p:nvSpPr>
          <p:cNvPr id="186" name="Shape 186"/>
          <p:cNvSpPr/>
          <p:nvPr/>
        </p:nvSpPr>
        <p:spPr>
          <a:xfrm rot="-3238125">
            <a:off x="993240" y="2418506"/>
            <a:ext cx="1955369" cy="246988"/>
          </a:xfrm>
          <a:prstGeom prst="rightArrow">
            <a:avLst>
              <a:gd fmla="val 50000" name="adj1"/>
              <a:gd fmla="val 50000" name="adj2"/>
            </a:avLst>
          </a:prstGeom>
          <a:solidFill>
            <a:srgbClr val="D9D9D9"/>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rot="7563775">
            <a:off x="1499831" y="2734995"/>
            <a:ext cx="1955413" cy="246988"/>
          </a:xfrm>
          <a:prstGeom prst="rightArrow">
            <a:avLst>
              <a:gd fmla="val 50000" name="adj1"/>
              <a:gd fmla="val 50000" name="adj2"/>
            </a:avLst>
          </a:prstGeom>
          <a:solidFill>
            <a:srgbClr val="6ABEE2"/>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rot="7627489">
            <a:off x="1214055" y="2611999"/>
            <a:ext cx="1955419" cy="247142"/>
          </a:xfrm>
          <a:prstGeom prst="rightArrow">
            <a:avLst>
              <a:gd fmla="val 50000" name="adj1"/>
              <a:gd fmla="val 50000" name="adj2"/>
            </a:avLst>
          </a:prstGeom>
          <a:solidFill>
            <a:srgbClr val="D9D9D9"/>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txBox="1"/>
          <p:nvPr/>
        </p:nvSpPr>
        <p:spPr>
          <a:xfrm>
            <a:off x="1802100" y="3712512"/>
            <a:ext cx="571800" cy="3234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lt1"/>
                </a:solidFill>
              </a:rPr>
              <a:t>AI</a:t>
            </a:r>
          </a:p>
        </p:txBody>
      </p:sp>
      <p:cxnSp>
        <p:nvCxnSpPr>
          <p:cNvPr id="190" name="Shape 190"/>
          <p:cNvCxnSpPr/>
          <p:nvPr/>
        </p:nvCxnSpPr>
        <p:spPr>
          <a:xfrm>
            <a:off x="4018800" y="1179575"/>
            <a:ext cx="3442800" cy="82200"/>
          </a:xfrm>
          <a:prstGeom prst="straightConnector1">
            <a:avLst/>
          </a:prstGeom>
          <a:noFill/>
          <a:ln cap="flat" cmpd="sng" w="38100">
            <a:solidFill>
              <a:srgbClr val="FF0000"/>
            </a:solidFill>
            <a:prstDash val="solid"/>
            <a:round/>
            <a:headEnd len="lg" w="lg" type="none"/>
            <a:tailEnd len="lg" w="lg" type="none"/>
          </a:ln>
        </p:spPr>
      </p:cxnSp>
      <p:cxnSp>
        <p:nvCxnSpPr>
          <p:cNvPr id="191" name="Shape 191"/>
          <p:cNvCxnSpPr/>
          <p:nvPr/>
        </p:nvCxnSpPr>
        <p:spPr>
          <a:xfrm flipH="1" rot="10800000">
            <a:off x="3593600" y="1469050"/>
            <a:ext cx="3783000" cy="108300"/>
          </a:xfrm>
          <a:prstGeom prst="straightConnector1">
            <a:avLst/>
          </a:prstGeom>
          <a:noFill/>
          <a:ln cap="flat" cmpd="sng" w="38100">
            <a:solidFill>
              <a:srgbClr val="FF0000"/>
            </a:solidFill>
            <a:prstDash val="solid"/>
            <a:round/>
            <a:headEnd len="lg" w="lg" type="none"/>
            <a:tailEnd len="lg" w="lg" type="none"/>
          </a:ln>
        </p:spPr>
      </p:cxnSp>
      <p:sp>
        <p:nvSpPr>
          <p:cNvPr id="192" name="Shape 192"/>
          <p:cNvSpPr txBox="1"/>
          <p:nvPr/>
        </p:nvSpPr>
        <p:spPr>
          <a:xfrm>
            <a:off x="3065250" y="2468275"/>
            <a:ext cx="2727900" cy="1651800"/>
          </a:xfrm>
          <a:prstGeom prst="rect">
            <a:avLst/>
          </a:prstGeom>
          <a:solidFill>
            <a:srgbClr val="B45F06"/>
          </a:solidFill>
          <a:ln cap="flat" cmpd="sng" w="38100">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rPr b="1" lang="en">
                <a:solidFill>
                  <a:srgbClr val="FFFFFF"/>
                </a:solidFill>
              </a:rPr>
              <a:t>Laser Communication Relay Demonstration: 2018.</a:t>
            </a:r>
          </a:p>
          <a:p>
            <a:pPr lvl="0">
              <a:spcBef>
                <a:spcPts val="0"/>
              </a:spcBef>
              <a:buNone/>
            </a:pPr>
            <a:r>
              <a:t/>
            </a:r>
            <a:endParaRPr b="1">
              <a:solidFill>
                <a:srgbClr val="FFFFFF"/>
              </a:solidFill>
            </a:endParaRPr>
          </a:p>
          <a:p>
            <a:pPr lvl="0">
              <a:spcBef>
                <a:spcPts val="0"/>
              </a:spcBef>
              <a:buNone/>
            </a:pPr>
            <a:r>
              <a:rPr b="1" lang="en">
                <a:solidFill>
                  <a:srgbClr val="FFFFFF"/>
                </a:solidFill>
              </a:rPr>
              <a:t>Optical Comm for the Mars Rover: 2020</a:t>
            </a:r>
          </a:p>
          <a:p>
            <a:pPr lvl="0">
              <a:spcBef>
                <a:spcPts val="0"/>
              </a:spcBef>
              <a:buNone/>
            </a:pPr>
            <a:r>
              <a:t/>
            </a:r>
            <a:endParaRPr b="1">
              <a:solidFill>
                <a:srgbClr val="FFFFFF"/>
              </a:solidFill>
            </a:endParaRPr>
          </a:p>
          <a:p>
            <a:pPr lvl="0" rtl="0">
              <a:spcBef>
                <a:spcPts val="0"/>
              </a:spcBef>
              <a:buNone/>
            </a:pPr>
            <a:r>
              <a:rPr b="1" lang="en">
                <a:solidFill>
                  <a:srgbClr val="FFFFFF"/>
                </a:solidFill>
              </a:rPr>
              <a:t>622 Mbps Relay -&gt; Tierra</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0" y="209875"/>
            <a:ext cx="9144000" cy="4933500"/>
          </a:xfrm>
          <a:prstGeom prst="rect">
            <a:avLst/>
          </a:prstGeom>
          <a:solidFill>
            <a:srgbClr val="FFFFFF"/>
          </a:solidFill>
        </p:spPr>
        <p:txBody>
          <a:bodyPr anchorCtr="0" anchor="t" bIns="91425" lIns="91425" rIns="91425" tIns="91425">
            <a:noAutofit/>
          </a:bodyPr>
          <a:lstStyle/>
          <a:p>
            <a:pPr lvl="0">
              <a:spcBef>
                <a:spcPts val="0"/>
              </a:spcBef>
              <a:buNone/>
            </a:pPr>
            <a:r>
              <a:t/>
            </a:r>
            <a:endParaRPr/>
          </a:p>
        </p:txBody>
      </p:sp>
      <p:sp>
        <p:nvSpPr>
          <p:cNvPr id="198" name="Shape 198"/>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99" name="Shape 199"/>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Equivalencia</a:t>
            </a:r>
          </a:p>
        </p:txBody>
      </p:sp>
      <p:pic>
        <p:nvPicPr>
          <p:cNvPr id="200" name="Shape 200"/>
          <p:cNvPicPr preferRelativeResize="0"/>
          <p:nvPr/>
        </p:nvPicPr>
        <p:blipFill>
          <a:blip r:embed="rId3">
            <a:alphaModFix/>
          </a:blip>
          <a:stretch>
            <a:fillRect/>
          </a:stretch>
        </p:blipFill>
        <p:spPr>
          <a:xfrm>
            <a:off x="6457775" y="209874"/>
            <a:ext cx="571784" cy="572699"/>
          </a:xfrm>
          <a:prstGeom prst="rect">
            <a:avLst/>
          </a:prstGeom>
          <a:noFill/>
          <a:ln>
            <a:noFill/>
          </a:ln>
        </p:spPr>
      </p:pic>
      <p:pic>
        <p:nvPicPr>
          <p:cNvPr id="201" name="Shape 201"/>
          <p:cNvPicPr preferRelativeResize="0"/>
          <p:nvPr/>
        </p:nvPicPr>
        <p:blipFill>
          <a:blip r:embed="rId4">
            <a:alphaModFix/>
          </a:blip>
          <a:stretch>
            <a:fillRect/>
          </a:stretch>
        </p:blipFill>
        <p:spPr>
          <a:xfrm>
            <a:off x="6585350" y="334512"/>
            <a:ext cx="316623" cy="323424"/>
          </a:xfrm>
          <a:prstGeom prst="rect">
            <a:avLst/>
          </a:prstGeom>
          <a:noFill/>
          <a:ln>
            <a:noFill/>
          </a:ln>
        </p:spPr>
      </p:pic>
      <p:graphicFrame>
        <p:nvGraphicFramePr>
          <p:cNvPr id="202" name="Shape 202"/>
          <p:cNvGraphicFramePr/>
          <p:nvPr/>
        </p:nvGraphicFramePr>
        <p:xfrm>
          <a:off x="116625" y="815334"/>
          <a:ext cx="3000000" cy="3000000"/>
        </p:xfrm>
        <a:graphic>
          <a:graphicData uri="http://schemas.openxmlformats.org/drawingml/2006/table">
            <a:tbl>
              <a:tblPr>
                <a:noFill/>
                <a:tableStyleId>{26FA9615-C04F-4146-AAF6-9BB669C1A24C}</a:tableStyleId>
              </a:tblPr>
              <a:tblGrid>
                <a:gridCol w="2975350"/>
                <a:gridCol w="2975350"/>
                <a:gridCol w="2975350"/>
              </a:tblGrid>
              <a:tr h="787400">
                <a:tc>
                  <a:txBody>
                    <a:bodyPr>
                      <a:noAutofit/>
                    </a:bodyPr>
                    <a:lstStyle/>
                    <a:p>
                      <a:pPr lvl="0">
                        <a:spcBef>
                          <a:spcPts val="0"/>
                        </a:spcBef>
                        <a:buNone/>
                      </a:pPr>
                      <a:r>
                        <a:t/>
                      </a:r>
                      <a:endParaRPr>
                        <a:solidFill>
                          <a:srgbClr val="FFFFFF"/>
                        </a:solidFill>
                      </a:endParaRPr>
                    </a:p>
                  </a:txBody>
                  <a:tcPr marT="91425" marB="91425" marR="91425" marL="91425"/>
                </a:tc>
                <a:tc>
                  <a:txBody>
                    <a:bodyPr>
                      <a:noAutofit/>
                    </a:bodyPr>
                    <a:lstStyle/>
                    <a:p>
                      <a:pPr lvl="0" algn="l">
                        <a:spcBef>
                          <a:spcPts val="0"/>
                        </a:spcBef>
                        <a:buNone/>
                      </a:pPr>
                      <a:r>
                        <a:rPr b="1" lang="en" sz="3000"/>
                        <a:t>Tierra</a:t>
                      </a:r>
                    </a:p>
                  </a:txBody>
                  <a:tcPr marT="91425" marB="91425" marR="91425" marL="91425"/>
                </a:tc>
                <a:tc>
                  <a:txBody>
                    <a:bodyPr>
                      <a:noAutofit/>
                    </a:bodyPr>
                    <a:lstStyle/>
                    <a:p>
                      <a:pPr lvl="0" algn="l">
                        <a:spcBef>
                          <a:spcPts val="0"/>
                        </a:spcBef>
                        <a:buNone/>
                      </a:pPr>
                      <a:r>
                        <a:rPr b="1" lang="en" sz="3000"/>
                        <a:t>Marte</a:t>
                      </a:r>
                    </a:p>
                  </a:txBody>
                  <a:tcPr marT="91425" marB="91425" marR="91425" marL="91425"/>
                </a:tc>
              </a:tr>
              <a:tr h="1196275">
                <a:tc>
                  <a:txBody>
                    <a:bodyPr>
                      <a:noAutofit/>
                    </a:bodyPr>
                    <a:lstStyle/>
                    <a:p>
                      <a:pPr lvl="0">
                        <a:spcBef>
                          <a:spcPts val="0"/>
                        </a:spcBef>
                        <a:buNone/>
                      </a:pPr>
                      <a:r>
                        <a:rPr b="1" lang="en" sz="2400"/>
                        <a:t>NOMBRE DE LA PLATAFORMA</a:t>
                      </a:r>
                    </a:p>
                  </a:txBody>
                  <a:tcPr marT="91425" marB="91425" marR="91425" marL="91425"/>
                </a:tc>
                <a:tc>
                  <a:txBody>
                    <a:bodyPr>
                      <a:noAutofit/>
                    </a:bodyPr>
                    <a:lstStyle/>
                    <a:p>
                      <a:pPr lvl="0">
                        <a:spcBef>
                          <a:spcPts val="0"/>
                        </a:spcBef>
                        <a:buNone/>
                      </a:pPr>
                      <a:r>
                        <a:rPr b="1" lang="en" sz="2400"/>
                        <a:t>Twitter</a:t>
                      </a:r>
                    </a:p>
                  </a:txBody>
                  <a:tcPr marT="91425" marB="91425" marR="91425" marL="91425"/>
                </a:tc>
                <a:tc>
                  <a:txBody>
                    <a:bodyPr>
                      <a:noAutofit/>
                    </a:bodyPr>
                    <a:lstStyle/>
                    <a:p>
                      <a:pPr lvl="0">
                        <a:spcBef>
                          <a:spcPts val="0"/>
                        </a:spcBef>
                        <a:buNone/>
                      </a:pPr>
                      <a:r>
                        <a:rPr b="1" lang="en" sz="2400"/>
                        <a:t>Crabber</a:t>
                      </a:r>
                    </a:p>
                  </a:txBody>
                  <a:tcPr marT="91425" marB="91425" marR="91425" marL="91425"/>
                </a:tc>
              </a:tr>
              <a:tr h="1016600">
                <a:tc>
                  <a:txBody>
                    <a:bodyPr>
                      <a:noAutofit/>
                    </a:bodyPr>
                    <a:lstStyle/>
                    <a:p>
                      <a:pPr lvl="0">
                        <a:spcBef>
                          <a:spcPts val="0"/>
                        </a:spcBef>
                        <a:buNone/>
                      </a:pPr>
                      <a:r>
                        <a:rPr b="1" lang="en" sz="2400"/>
                        <a:t>RECURSO PRINCIPAL</a:t>
                      </a:r>
                    </a:p>
                  </a:txBody>
                  <a:tcPr marT="91425" marB="91425" marR="91425" marL="91425"/>
                </a:tc>
                <a:tc>
                  <a:txBody>
                    <a:bodyPr>
                      <a:noAutofit/>
                    </a:bodyPr>
                    <a:lstStyle/>
                    <a:p>
                      <a:pPr lvl="0">
                        <a:spcBef>
                          <a:spcPts val="0"/>
                        </a:spcBef>
                        <a:buNone/>
                      </a:pPr>
                      <a:r>
                        <a:rPr b="1" lang="en" sz="2400"/>
                        <a:t>Usuarios físicos</a:t>
                      </a:r>
                    </a:p>
                  </a:txBody>
                  <a:tcPr marT="91425" marB="91425" marR="91425" marL="91425"/>
                </a:tc>
                <a:tc>
                  <a:txBody>
                    <a:bodyPr>
                      <a:noAutofit/>
                    </a:bodyPr>
                    <a:lstStyle/>
                    <a:p>
                      <a:pPr lvl="0">
                        <a:spcBef>
                          <a:spcPts val="0"/>
                        </a:spcBef>
                        <a:buNone/>
                      </a:pPr>
                      <a:r>
                        <a:rPr b="1" lang="en" sz="2400"/>
                        <a:t>Motores de AI</a:t>
                      </a:r>
                    </a:p>
                  </a:txBody>
                  <a:tcPr marT="91425" marB="91425" marR="91425" marL="91425"/>
                </a:tc>
              </a:tr>
              <a:tr h="1251550">
                <a:tc>
                  <a:txBody>
                    <a:bodyPr>
                      <a:noAutofit/>
                    </a:bodyPr>
                    <a:lstStyle/>
                    <a:p>
                      <a:pPr lvl="0">
                        <a:spcBef>
                          <a:spcPts val="0"/>
                        </a:spcBef>
                        <a:buClr>
                          <a:schemeClr val="dk1"/>
                        </a:buClr>
                        <a:buSzPct val="45833"/>
                        <a:buFont typeface="Arial"/>
                        <a:buNone/>
                      </a:pPr>
                      <a:r>
                        <a:rPr b="1" lang="en" sz="2400">
                          <a:solidFill>
                            <a:schemeClr val="dk1"/>
                          </a:solidFill>
                        </a:rPr>
                        <a:t>ROL EN CONSISTENCIA</a:t>
                      </a:r>
                    </a:p>
                    <a:p>
                      <a:pPr lvl="0">
                        <a:spcBef>
                          <a:spcPts val="0"/>
                        </a:spcBef>
                        <a:buNone/>
                      </a:pPr>
                      <a:r>
                        <a:t/>
                      </a:r>
                      <a:endParaRPr>
                        <a:solidFill>
                          <a:srgbClr val="FFFFFF"/>
                        </a:solidFill>
                      </a:endParaRPr>
                    </a:p>
                  </a:txBody>
                  <a:tcPr marT="91425" marB="91425" marR="91425" marL="91425"/>
                </a:tc>
                <a:tc>
                  <a:txBody>
                    <a:bodyPr>
                      <a:noAutofit/>
                    </a:bodyPr>
                    <a:lstStyle/>
                    <a:p>
                      <a:pPr lvl="0">
                        <a:spcBef>
                          <a:spcPts val="0"/>
                        </a:spcBef>
                        <a:buNone/>
                      </a:pPr>
                      <a:r>
                        <a:rPr b="1" lang="en" sz="2400"/>
                        <a:t>Máster</a:t>
                      </a:r>
                    </a:p>
                  </a:txBody>
                  <a:tcPr marT="91425" marB="91425" marR="91425" marL="91425"/>
                </a:tc>
                <a:tc>
                  <a:txBody>
                    <a:bodyPr>
                      <a:noAutofit/>
                    </a:bodyPr>
                    <a:lstStyle/>
                    <a:p>
                      <a:pPr lvl="0">
                        <a:spcBef>
                          <a:spcPts val="0"/>
                        </a:spcBef>
                        <a:buNone/>
                      </a:pPr>
                      <a:r>
                        <a:rPr b="1" lang="en" sz="2400"/>
                        <a:t>Réplica</a:t>
                      </a:r>
                    </a:p>
                  </a:txBody>
                  <a:tcPr marT="91425" marB="91425" marR="91425" marL="91425"/>
                </a:tc>
              </a:tr>
            </a:tbl>
          </a:graphicData>
        </a:graphic>
      </p:graphicFrame>
      <p:pic>
        <p:nvPicPr>
          <p:cNvPr id="203" name="Shape 203"/>
          <p:cNvPicPr preferRelativeResize="0"/>
          <p:nvPr/>
        </p:nvPicPr>
        <p:blipFill>
          <a:blip r:embed="rId5">
            <a:alphaModFix/>
          </a:blip>
          <a:stretch>
            <a:fillRect/>
          </a:stretch>
        </p:blipFill>
        <p:spPr>
          <a:xfrm>
            <a:off x="7444028" y="815325"/>
            <a:ext cx="1162097" cy="786348"/>
          </a:xfrm>
          <a:prstGeom prst="rect">
            <a:avLst/>
          </a:prstGeom>
          <a:noFill/>
          <a:ln>
            <a:noFill/>
          </a:ln>
        </p:spPr>
      </p:pic>
      <p:pic>
        <p:nvPicPr>
          <p:cNvPr id="204" name="Shape 204"/>
          <p:cNvPicPr preferRelativeResize="0"/>
          <p:nvPr/>
        </p:nvPicPr>
        <p:blipFill>
          <a:blip r:embed="rId6">
            <a:alphaModFix/>
          </a:blip>
          <a:stretch>
            <a:fillRect/>
          </a:stretch>
        </p:blipFill>
        <p:spPr>
          <a:xfrm>
            <a:off x="4718249" y="815325"/>
            <a:ext cx="967218" cy="78634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389100" y="3449900"/>
            <a:ext cx="1502024" cy="1379974"/>
          </a:xfrm>
          <a:prstGeom prst="rect">
            <a:avLst/>
          </a:prstGeom>
          <a:noFill/>
          <a:ln>
            <a:noFill/>
          </a:ln>
        </p:spPr>
      </p:pic>
      <p:cxnSp>
        <p:nvCxnSpPr>
          <p:cNvPr id="210" name="Shape 210"/>
          <p:cNvCxnSpPr>
            <a:endCxn id="211" idx="1"/>
          </p:cNvCxnSpPr>
          <p:nvPr/>
        </p:nvCxnSpPr>
        <p:spPr>
          <a:xfrm flipH="1" rot="10800000">
            <a:off x="1954947" y="4141250"/>
            <a:ext cx="1578599" cy="612300"/>
          </a:xfrm>
          <a:prstGeom prst="straightConnector1">
            <a:avLst/>
          </a:prstGeom>
          <a:noFill/>
          <a:ln cap="flat" cmpd="sng" w="38100">
            <a:solidFill>
              <a:srgbClr val="FF0000"/>
            </a:solidFill>
            <a:prstDash val="solid"/>
            <a:round/>
            <a:headEnd len="lg" w="lg" type="none"/>
            <a:tailEnd len="lg" w="lg" type="triangle"/>
          </a:ln>
        </p:spPr>
      </p:cxnSp>
      <p:sp>
        <p:nvSpPr>
          <p:cNvPr id="212" name="Shape 212"/>
          <p:cNvSpPr/>
          <p:nvPr/>
        </p:nvSpPr>
        <p:spPr>
          <a:xfrm>
            <a:off x="6199375" y="480900"/>
            <a:ext cx="2644800" cy="1609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3" name="Shape 213"/>
          <p:cNvSpPr txBox="1"/>
          <p:nvPr/>
        </p:nvSpPr>
        <p:spPr>
          <a:xfrm>
            <a:off x="6680300" y="480900"/>
            <a:ext cx="1766700" cy="271800"/>
          </a:xfrm>
          <a:prstGeom prst="rect">
            <a:avLst/>
          </a:prstGeom>
          <a:noFill/>
          <a:ln>
            <a:noFill/>
          </a:ln>
        </p:spPr>
        <p:txBody>
          <a:bodyPr anchorCtr="0" anchor="t" bIns="91425" lIns="91425" rIns="91425" tIns="91425">
            <a:noAutofit/>
          </a:bodyPr>
          <a:lstStyle/>
          <a:p>
            <a:pPr lvl="0">
              <a:spcBef>
                <a:spcPts val="0"/>
              </a:spcBef>
              <a:buNone/>
            </a:pPr>
            <a:r>
              <a:rPr b="1" lang="en"/>
              <a:t>Crabber AI Cluster</a:t>
            </a:r>
          </a:p>
        </p:txBody>
      </p:sp>
      <p:sp>
        <p:nvSpPr>
          <p:cNvPr id="214" name="Shape 214"/>
          <p:cNvSpPr txBox="1"/>
          <p:nvPr/>
        </p:nvSpPr>
        <p:spPr>
          <a:xfrm>
            <a:off x="195625" y="4753675"/>
            <a:ext cx="1965300" cy="3555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@MarcianoValenciano</a:t>
            </a:r>
          </a:p>
        </p:txBody>
      </p:sp>
      <p:pic>
        <p:nvPicPr>
          <p:cNvPr id="211" name="Shape 211"/>
          <p:cNvPicPr preferRelativeResize="0"/>
          <p:nvPr/>
        </p:nvPicPr>
        <p:blipFill>
          <a:blip r:embed="rId4">
            <a:alphaModFix/>
          </a:blip>
          <a:stretch>
            <a:fillRect/>
          </a:stretch>
        </p:blipFill>
        <p:spPr>
          <a:xfrm>
            <a:off x="3533547" y="3162625"/>
            <a:ext cx="5579026" cy="1957250"/>
          </a:xfrm>
          <a:prstGeom prst="rect">
            <a:avLst/>
          </a:prstGeom>
          <a:noFill/>
          <a:ln>
            <a:noFill/>
          </a:ln>
        </p:spPr>
      </p:pic>
      <p:cxnSp>
        <p:nvCxnSpPr>
          <p:cNvPr id="215" name="Shape 215"/>
          <p:cNvCxnSpPr>
            <a:endCxn id="212" idx="2"/>
          </p:cNvCxnSpPr>
          <p:nvPr/>
        </p:nvCxnSpPr>
        <p:spPr>
          <a:xfrm flipH="1" rot="10800000">
            <a:off x="6199375" y="2090700"/>
            <a:ext cx="1322400" cy="996300"/>
          </a:xfrm>
          <a:prstGeom prst="straightConnector1">
            <a:avLst/>
          </a:prstGeom>
          <a:noFill/>
          <a:ln cap="flat" cmpd="sng" w="38100">
            <a:solidFill>
              <a:srgbClr val="FF0000"/>
            </a:solidFill>
            <a:prstDash val="solid"/>
            <a:round/>
            <a:headEnd len="lg" w="lg" type="none"/>
            <a:tailEnd len="lg" w="lg" type="triangle"/>
          </a:ln>
        </p:spPr>
      </p:cxnSp>
      <p:cxnSp>
        <p:nvCxnSpPr>
          <p:cNvPr id="216" name="Shape 216"/>
          <p:cNvCxnSpPr>
            <a:stCxn id="217" idx="2"/>
            <a:endCxn id="209" idx="3"/>
          </p:cNvCxnSpPr>
          <p:nvPr/>
        </p:nvCxnSpPr>
        <p:spPr>
          <a:xfrm flipH="1">
            <a:off x="1891124" y="3000487"/>
            <a:ext cx="594300" cy="1139400"/>
          </a:xfrm>
          <a:prstGeom prst="straightConnector1">
            <a:avLst/>
          </a:prstGeom>
          <a:noFill/>
          <a:ln cap="flat" cmpd="sng" w="38100">
            <a:solidFill>
              <a:srgbClr val="FF0000"/>
            </a:solidFill>
            <a:prstDash val="solid"/>
            <a:round/>
            <a:headEnd len="lg" w="lg" type="none"/>
            <a:tailEnd len="lg" w="lg" type="triangle"/>
          </a:ln>
        </p:spPr>
      </p:cxnSp>
      <p:cxnSp>
        <p:nvCxnSpPr>
          <p:cNvPr id="218" name="Shape 218"/>
          <p:cNvCxnSpPr>
            <a:endCxn id="217" idx="3"/>
          </p:cNvCxnSpPr>
          <p:nvPr/>
        </p:nvCxnSpPr>
        <p:spPr>
          <a:xfrm flipH="1">
            <a:off x="4907874" y="1076674"/>
            <a:ext cx="1291500" cy="625500"/>
          </a:xfrm>
          <a:prstGeom prst="straightConnector1">
            <a:avLst/>
          </a:prstGeom>
          <a:noFill/>
          <a:ln cap="flat" cmpd="sng" w="38100">
            <a:solidFill>
              <a:srgbClr val="FF0000"/>
            </a:solidFill>
            <a:prstDash val="solid"/>
            <a:round/>
            <a:headEnd len="lg" w="lg" type="none"/>
            <a:tailEnd len="lg" w="lg" type="triangle"/>
          </a:ln>
        </p:spPr>
      </p:cxnSp>
      <p:pic>
        <p:nvPicPr>
          <p:cNvPr id="219" name="Shape 219"/>
          <p:cNvPicPr preferRelativeResize="0"/>
          <p:nvPr/>
        </p:nvPicPr>
        <p:blipFill>
          <a:blip r:embed="rId5">
            <a:alphaModFix/>
          </a:blip>
          <a:stretch>
            <a:fillRect/>
          </a:stretch>
        </p:blipFill>
        <p:spPr>
          <a:xfrm>
            <a:off x="6732475" y="887602"/>
            <a:ext cx="1578600" cy="1068198"/>
          </a:xfrm>
          <a:prstGeom prst="rect">
            <a:avLst/>
          </a:prstGeom>
          <a:noFill/>
          <a:ln>
            <a:noFill/>
          </a:ln>
        </p:spPr>
      </p:pic>
      <p:pic>
        <p:nvPicPr>
          <p:cNvPr id="220" name="Shape 220"/>
          <p:cNvPicPr preferRelativeResize="0"/>
          <p:nvPr/>
        </p:nvPicPr>
        <p:blipFill>
          <a:blip r:embed="rId6">
            <a:alphaModFix/>
          </a:blip>
          <a:stretch>
            <a:fillRect/>
          </a:stretch>
        </p:blipFill>
        <p:spPr>
          <a:xfrm>
            <a:off x="62275" y="403974"/>
            <a:ext cx="4845602" cy="25964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pic>
        <p:nvPicPr>
          <p:cNvPr id="226" name="Shape 226"/>
          <p:cNvPicPr preferRelativeResize="0"/>
          <p:nvPr/>
        </p:nvPicPr>
        <p:blipFill>
          <a:blip r:embed="rId3">
            <a:alphaModFix/>
          </a:blip>
          <a:stretch>
            <a:fillRect/>
          </a:stretch>
        </p:blipFill>
        <p:spPr>
          <a:xfrm>
            <a:off x="0" y="772196"/>
            <a:ext cx="9143999" cy="3741407"/>
          </a:xfrm>
          <a:prstGeom prst="rect">
            <a:avLst/>
          </a:prstGeom>
          <a:noFill/>
          <a:ln>
            <a:noFill/>
          </a:ln>
        </p:spPr>
      </p:pic>
      <p:sp>
        <p:nvSpPr>
          <p:cNvPr id="227" name="Shape 227"/>
          <p:cNvSpPr txBox="1"/>
          <p:nvPr/>
        </p:nvSpPr>
        <p:spPr>
          <a:xfrm>
            <a:off x="513275" y="2406000"/>
            <a:ext cx="8009400" cy="572700"/>
          </a:xfrm>
          <a:prstGeom prst="rect">
            <a:avLst/>
          </a:prstGeom>
          <a:solidFill>
            <a:schemeClr val="lt1"/>
          </a:solidFill>
          <a:ln>
            <a:noFill/>
          </a:ln>
        </p:spPr>
        <p:txBody>
          <a:bodyPr anchorCtr="0" anchor="t" bIns="91425" lIns="91425" rIns="91425" tIns="91425">
            <a:noAutofit/>
          </a:bodyPr>
          <a:lstStyle/>
          <a:p>
            <a:pPr lvl="0">
              <a:spcBef>
                <a:spcPts val="0"/>
              </a:spcBef>
              <a:buNone/>
            </a:pPr>
            <a:r>
              <a:rPr lang="en"/>
              <a:t>¡Heyy! @MarcianoValenciano Por aquí hace un tiempo muy soleado! Te recomiendo #TheMartian para esta tarde</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7903924" y="696475"/>
            <a:ext cx="1117048" cy="908149"/>
          </a:xfrm>
          <a:prstGeom prst="rect">
            <a:avLst/>
          </a:prstGeom>
          <a:noFill/>
          <a:ln>
            <a:noFill/>
          </a:ln>
        </p:spPr>
      </p:pic>
      <p:sp>
        <p:nvSpPr>
          <p:cNvPr id="233" name="Shape 233"/>
          <p:cNvSpPr/>
          <p:nvPr/>
        </p:nvSpPr>
        <p:spPr>
          <a:xfrm>
            <a:off x="6383100" y="1156275"/>
            <a:ext cx="2501400" cy="3928800"/>
          </a:xfrm>
          <a:prstGeom prst="rect">
            <a:avLst/>
          </a:prstGeom>
          <a:noFill/>
          <a:ln cap="flat" cmpd="sng" w="38100">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34" name="Shape 234"/>
          <p:cNvPicPr preferRelativeResize="0"/>
          <p:nvPr/>
        </p:nvPicPr>
        <p:blipFill>
          <a:blip r:embed="rId4">
            <a:alphaModFix/>
          </a:blip>
          <a:stretch>
            <a:fillRect/>
          </a:stretch>
        </p:blipFill>
        <p:spPr>
          <a:xfrm>
            <a:off x="6593000" y="1326462"/>
            <a:ext cx="2143849" cy="1158366"/>
          </a:xfrm>
          <a:prstGeom prst="rect">
            <a:avLst/>
          </a:prstGeom>
          <a:noFill/>
          <a:ln>
            <a:noFill/>
          </a:ln>
        </p:spPr>
      </p:pic>
      <p:pic>
        <p:nvPicPr>
          <p:cNvPr id="235" name="Shape 235"/>
          <p:cNvPicPr preferRelativeResize="0"/>
          <p:nvPr/>
        </p:nvPicPr>
        <p:blipFill>
          <a:blip r:embed="rId5">
            <a:alphaModFix/>
          </a:blip>
          <a:stretch>
            <a:fillRect/>
          </a:stretch>
        </p:blipFill>
        <p:spPr>
          <a:xfrm>
            <a:off x="6593000" y="2611487"/>
            <a:ext cx="2143858" cy="1158375"/>
          </a:xfrm>
          <a:prstGeom prst="rect">
            <a:avLst/>
          </a:prstGeom>
          <a:noFill/>
          <a:ln>
            <a:noFill/>
          </a:ln>
        </p:spPr>
      </p:pic>
      <p:pic>
        <p:nvPicPr>
          <p:cNvPr id="236" name="Shape 236"/>
          <p:cNvPicPr preferRelativeResize="0"/>
          <p:nvPr/>
        </p:nvPicPr>
        <p:blipFill>
          <a:blip r:embed="rId6">
            <a:alphaModFix/>
          </a:blip>
          <a:stretch>
            <a:fillRect/>
          </a:stretch>
        </p:blipFill>
        <p:spPr>
          <a:xfrm>
            <a:off x="6593000" y="3896525"/>
            <a:ext cx="2143850" cy="1051445"/>
          </a:xfrm>
          <a:prstGeom prst="rect">
            <a:avLst/>
          </a:prstGeom>
          <a:noFill/>
          <a:ln>
            <a:noFill/>
          </a:ln>
        </p:spPr>
      </p:pic>
      <p:cxnSp>
        <p:nvCxnSpPr>
          <p:cNvPr id="237" name="Shape 237"/>
          <p:cNvCxnSpPr/>
          <p:nvPr/>
        </p:nvCxnSpPr>
        <p:spPr>
          <a:xfrm>
            <a:off x="6642675" y="3928975"/>
            <a:ext cx="1994100" cy="973800"/>
          </a:xfrm>
          <a:prstGeom prst="straightConnector1">
            <a:avLst/>
          </a:prstGeom>
          <a:noFill/>
          <a:ln cap="flat" cmpd="sng" w="38100">
            <a:solidFill>
              <a:srgbClr val="FF0000"/>
            </a:solidFill>
            <a:prstDash val="solid"/>
            <a:round/>
            <a:headEnd len="lg" w="lg" type="none"/>
            <a:tailEnd len="lg" w="lg" type="none"/>
          </a:ln>
        </p:spPr>
      </p:cxnSp>
      <p:cxnSp>
        <p:nvCxnSpPr>
          <p:cNvPr id="238" name="Shape 238"/>
          <p:cNvCxnSpPr/>
          <p:nvPr/>
        </p:nvCxnSpPr>
        <p:spPr>
          <a:xfrm flipH="1">
            <a:off x="6760650" y="3952575"/>
            <a:ext cx="1899600" cy="1002900"/>
          </a:xfrm>
          <a:prstGeom prst="straightConnector1">
            <a:avLst/>
          </a:prstGeom>
          <a:noFill/>
          <a:ln cap="flat" cmpd="sng" w="38100">
            <a:solidFill>
              <a:srgbClr val="FF0000"/>
            </a:solidFill>
            <a:prstDash val="solid"/>
            <a:round/>
            <a:headEnd len="lg" w="lg" type="none"/>
            <a:tailEnd len="lg" w="lg" type="none"/>
          </a:ln>
        </p:spPr>
      </p:cxnSp>
      <p:grpSp>
        <p:nvGrpSpPr>
          <p:cNvPr id="239" name="Shape 239"/>
          <p:cNvGrpSpPr/>
          <p:nvPr/>
        </p:nvGrpSpPr>
        <p:grpSpPr>
          <a:xfrm>
            <a:off x="8282737" y="1470225"/>
            <a:ext cx="660725" cy="542700"/>
            <a:chOff x="3551400" y="955675"/>
            <a:chExt cx="660725" cy="542700"/>
          </a:xfrm>
        </p:grpSpPr>
        <p:cxnSp>
          <p:nvCxnSpPr>
            <p:cNvPr id="240" name="Shape 240"/>
            <p:cNvCxnSpPr/>
            <p:nvPr/>
          </p:nvCxnSpPr>
          <p:spPr>
            <a:xfrm>
              <a:off x="3551400" y="1168075"/>
              <a:ext cx="212400" cy="330300"/>
            </a:xfrm>
            <a:prstGeom prst="straightConnector1">
              <a:avLst/>
            </a:prstGeom>
            <a:noFill/>
            <a:ln cap="flat" cmpd="sng" w="114300">
              <a:solidFill>
                <a:srgbClr val="00FF00"/>
              </a:solidFill>
              <a:prstDash val="solid"/>
              <a:round/>
              <a:headEnd len="lg" w="lg" type="none"/>
              <a:tailEnd len="lg" w="lg" type="none"/>
            </a:ln>
          </p:spPr>
        </p:cxnSp>
        <p:cxnSp>
          <p:nvCxnSpPr>
            <p:cNvPr id="241" name="Shape 241"/>
            <p:cNvCxnSpPr/>
            <p:nvPr/>
          </p:nvCxnSpPr>
          <p:spPr>
            <a:xfrm flipH="1">
              <a:off x="3693125" y="955675"/>
              <a:ext cx="519000" cy="542700"/>
            </a:xfrm>
            <a:prstGeom prst="straightConnector1">
              <a:avLst/>
            </a:prstGeom>
            <a:noFill/>
            <a:ln cap="flat" cmpd="sng" w="114300">
              <a:solidFill>
                <a:srgbClr val="00FF00"/>
              </a:solidFill>
              <a:prstDash val="solid"/>
              <a:round/>
              <a:headEnd len="lg" w="lg" type="none"/>
              <a:tailEnd len="lg" w="lg" type="none"/>
            </a:ln>
          </p:spPr>
        </p:cxnSp>
      </p:grpSp>
      <p:sp>
        <p:nvSpPr>
          <p:cNvPr id="242" name="Shape 242"/>
          <p:cNvSpPr/>
          <p:nvPr/>
        </p:nvSpPr>
        <p:spPr>
          <a:xfrm>
            <a:off x="211400" y="1156275"/>
            <a:ext cx="2501400" cy="3928800"/>
          </a:xfrm>
          <a:prstGeom prst="rect">
            <a:avLst/>
          </a:prstGeom>
          <a:noFill/>
          <a:ln cap="flat" cmpd="sng" w="38100">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43" name="Shape 243"/>
          <p:cNvCxnSpPr/>
          <p:nvPr/>
        </p:nvCxnSpPr>
        <p:spPr>
          <a:xfrm rot="10800000">
            <a:off x="2642800" y="1286050"/>
            <a:ext cx="3787500" cy="0"/>
          </a:xfrm>
          <a:prstGeom prst="straightConnector1">
            <a:avLst/>
          </a:prstGeom>
          <a:noFill/>
          <a:ln cap="flat" cmpd="sng" w="114300">
            <a:solidFill>
              <a:srgbClr val="FF0000"/>
            </a:solidFill>
            <a:prstDash val="dash"/>
            <a:round/>
            <a:headEnd len="lg" w="lg" type="none"/>
            <a:tailEnd len="lg" w="lg" type="triangle"/>
          </a:ln>
        </p:spPr>
      </p:cxnSp>
      <p:pic>
        <p:nvPicPr>
          <p:cNvPr id="244" name="Shape 244"/>
          <p:cNvPicPr preferRelativeResize="0"/>
          <p:nvPr/>
        </p:nvPicPr>
        <p:blipFill>
          <a:blip r:embed="rId4">
            <a:alphaModFix/>
          </a:blip>
          <a:stretch>
            <a:fillRect/>
          </a:stretch>
        </p:blipFill>
        <p:spPr>
          <a:xfrm>
            <a:off x="390175" y="1604237"/>
            <a:ext cx="2143849" cy="1158366"/>
          </a:xfrm>
          <a:prstGeom prst="rect">
            <a:avLst/>
          </a:prstGeom>
          <a:noFill/>
          <a:ln>
            <a:noFill/>
          </a:ln>
        </p:spPr>
      </p:pic>
      <p:pic>
        <p:nvPicPr>
          <p:cNvPr id="245" name="Shape 245"/>
          <p:cNvPicPr preferRelativeResize="0"/>
          <p:nvPr/>
        </p:nvPicPr>
        <p:blipFill>
          <a:blip r:embed="rId5">
            <a:alphaModFix/>
          </a:blip>
          <a:stretch>
            <a:fillRect/>
          </a:stretch>
        </p:blipFill>
        <p:spPr>
          <a:xfrm>
            <a:off x="390175" y="2965462"/>
            <a:ext cx="2143858" cy="1158375"/>
          </a:xfrm>
          <a:prstGeom prst="rect">
            <a:avLst/>
          </a:prstGeom>
          <a:noFill/>
          <a:ln>
            <a:noFill/>
          </a:ln>
        </p:spPr>
      </p:pic>
      <p:pic>
        <p:nvPicPr>
          <p:cNvPr id="246" name="Shape 246"/>
          <p:cNvPicPr preferRelativeResize="0"/>
          <p:nvPr/>
        </p:nvPicPr>
        <p:blipFill>
          <a:blip r:embed="rId7">
            <a:alphaModFix/>
          </a:blip>
          <a:stretch>
            <a:fillRect/>
          </a:stretch>
        </p:blipFill>
        <p:spPr>
          <a:xfrm>
            <a:off x="104725" y="706874"/>
            <a:ext cx="1553892" cy="1051450"/>
          </a:xfrm>
          <a:prstGeom prst="rect">
            <a:avLst/>
          </a:prstGeom>
          <a:noFill/>
          <a:ln>
            <a:noFill/>
          </a:ln>
        </p:spPr>
      </p:pic>
      <p:sp>
        <p:nvSpPr>
          <p:cNvPr id="247" name="Shape 247"/>
          <p:cNvSpPr txBox="1"/>
          <p:nvPr/>
        </p:nvSpPr>
        <p:spPr>
          <a:xfrm>
            <a:off x="390175" y="4363750"/>
            <a:ext cx="2143800" cy="542700"/>
          </a:xfrm>
          <a:prstGeom prst="rect">
            <a:avLst/>
          </a:prstGeom>
          <a:solidFill>
            <a:srgbClr val="B6D7A8"/>
          </a:solidFill>
          <a:ln>
            <a:noFill/>
          </a:ln>
        </p:spPr>
        <p:txBody>
          <a:bodyPr anchorCtr="0" anchor="t" bIns="91425" lIns="91425" rIns="91425" tIns="91425">
            <a:noAutofit/>
          </a:bodyPr>
          <a:lstStyle/>
          <a:p>
            <a:pPr lvl="0">
              <a:spcBef>
                <a:spcPts val="0"/>
              </a:spcBef>
              <a:buNone/>
            </a:pPr>
            <a:r>
              <a:rPr b="1" lang="en"/>
              <a:t>Consistencia Eventual</a:t>
            </a:r>
          </a:p>
        </p:txBody>
      </p:sp>
      <p:sp>
        <p:nvSpPr>
          <p:cNvPr id="248" name="Shape 248"/>
          <p:cNvSpPr txBox="1"/>
          <p:nvPr/>
        </p:nvSpPr>
        <p:spPr>
          <a:xfrm>
            <a:off x="3959875" y="1470225"/>
            <a:ext cx="1642800" cy="630000"/>
          </a:xfrm>
          <a:prstGeom prst="rect">
            <a:avLst/>
          </a:prstGeom>
          <a:solidFill>
            <a:srgbClr val="FFFFFF"/>
          </a:solidFill>
          <a:ln>
            <a:noFill/>
          </a:ln>
        </p:spPr>
        <p:txBody>
          <a:bodyPr anchorCtr="0" anchor="t" bIns="91425" lIns="91425" rIns="91425" tIns="91425">
            <a:noAutofit/>
          </a:bodyPr>
          <a:lstStyle/>
          <a:p>
            <a:pPr lvl="0">
              <a:spcBef>
                <a:spcPts val="0"/>
              </a:spcBef>
              <a:buNone/>
            </a:pPr>
            <a:r>
              <a:rPr lang="en" sz="3000"/>
              <a:t>Bundle</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idx="1" type="body"/>
          </p:nvPr>
        </p:nvSpPr>
        <p:spPr>
          <a:xfrm>
            <a:off x="311700" y="1020775"/>
            <a:ext cx="8597700" cy="3548100"/>
          </a:xfrm>
          <a:prstGeom prst="rect">
            <a:avLst/>
          </a:prstGeom>
        </p:spPr>
        <p:txBody>
          <a:bodyPr anchorCtr="0" anchor="t" bIns="91425" lIns="91425" rIns="91425" tIns="91425">
            <a:noAutofit/>
          </a:bodyPr>
          <a:lstStyle/>
          <a:p>
            <a:pPr indent="-330200" lvl="0" marL="457200" rtl="0">
              <a:spcBef>
                <a:spcPts val="0"/>
              </a:spcBef>
              <a:buClr>
                <a:srgbClr val="FFFFFF"/>
              </a:buClr>
              <a:buSzPct val="100000"/>
            </a:pPr>
            <a:r>
              <a:rPr lang="en" sz="1600">
                <a:solidFill>
                  <a:srgbClr val="FFFFFF"/>
                </a:solidFill>
              </a:rPr>
              <a:t>Establecer un perfil con descriptores por cada astronauta y interlocutor de comunicación</a:t>
            </a:r>
          </a:p>
          <a:p>
            <a:pPr indent="-330200" lvl="1" marL="914400" rtl="0">
              <a:spcBef>
                <a:spcPts val="0"/>
              </a:spcBef>
              <a:buClr>
                <a:srgbClr val="FFFFFF"/>
              </a:buClr>
              <a:buSzPct val="100000"/>
            </a:pPr>
            <a:r>
              <a:rPr lang="en" sz="1600">
                <a:solidFill>
                  <a:srgbClr val="FFFFFF"/>
                </a:solidFill>
              </a:rPr>
              <a:t>Los descriptores son matrices únicas de puntajes de conjuntos de palabras o n-gramas, usuales en el vocabulario del astronauta al comunicarse.</a:t>
            </a:r>
          </a:p>
          <a:p>
            <a:pPr indent="-330200" lvl="0" marL="457200" rtl="0">
              <a:spcBef>
                <a:spcPts val="0"/>
              </a:spcBef>
              <a:buClr>
                <a:srgbClr val="FFFFFF"/>
              </a:buClr>
              <a:buSzPct val="100000"/>
            </a:pPr>
            <a:r>
              <a:rPr lang="en" sz="1600">
                <a:solidFill>
                  <a:srgbClr val="FFFFFF"/>
                </a:solidFill>
              </a:rPr>
              <a:t>Pasar el estado por un clasificador de estado de ánimo, el análisis puede ser via bag of words o semántica para tener un filtro positivo / ironía / negativas , usamos Alchemi api especial en análisis semántico</a:t>
            </a:r>
          </a:p>
          <a:p>
            <a:pPr indent="-330200" lvl="0" marL="457200" rtl="0">
              <a:spcBef>
                <a:spcPts val="0"/>
              </a:spcBef>
              <a:buClr>
                <a:srgbClr val="FFFFFF"/>
              </a:buClr>
              <a:buSzPct val="100000"/>
            </a:pPr>
            <a:r>
              <a:rPr lang="en" sz="1600">
                <a:solidFill>
                  <a:srgbClr val="FFFFFF"/>
                </a:solidFill>
              </a:rPr>
              <a:t>La comunicación con el interlocutor en el primer instante se simula según su media de respuestas sobre el contexto de las preguntas medias generadas en un pasado.</a:t>
            </a:r>
          </a:p>
          <a:p>
            <a:pPr indent="-330200" lvl="0" marL="457200" rtl="0">
              <a:spcBef>
                <a:spcPts val="0"/>
              </a:spcBef>
              <a:buClr>
                <a:srgbClr val="FFFFFF"/>
              </a:buClr>
              <a:buSzPct val="100000"/>
            </a:pPr>
            <a:r>
              <a:rPr lang="en" sz="1600">
                <a:solidFill>
                  <a:srgbClr val="FFFFFF"/>
                </a:solidFill>
              </a:rPr>
              <a:t>[PLUS] Una vez se sepa de su estado de ánimo, se plantea presentarle información para reforzar su estado de ánimo.</a:t>
            </a:r>
          </a:p>
        </p:txBody>
      </p:sp>
      <p:sp>
        <p:nvSpPr>
          <p:cNvPr id="254" name="Shape 254"/>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255" name="Shape 255"/>
          <p:cNvSpPr txBox="1"/>
          <p:nvPr>
            <p:ph type="title"/>
          </p:nvPr>
        </p:nvSpPr>
        <p:spPr>
          <a:xfrm>
            <a:off x="298500" y="209875"/>
            <a:ext cx="6171000" cy="572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b="1" lang="en" sz="1800">
                <a:solidFill>
                  <a:srgbClr val="FFFFFF"/>
                </a:solidFill>
              </a:rPr>
              <a:t>NLP para analizar los sentimientos de los astronautas</a:t>
            </a:r>
          </a:p>
          <a:p>
            <a:pPr lvl="0" rtl="0">
              <a:spcBef>
                <a:spcPts val="0"/>
              </a:spcBef>
              <a:buNone/>
            </a:pPr>
            <a:r>
              <a:t/>
            </a:r>
            <a:endParaRPr sz="1800">
              <a:solidFill>
                <a:srgbClr val="FFFFFF"/>
              </a:solidFill>
            </a:endParaRPr>
          </a:p>
        </p:txBody>
      </p:sp>
      <p:pic>
        <p:nvPicPr>
          <p:cNvPr id="256" name="Shape 256"/>
          <p:cNvPicPr preferRelativeResize="0"/>
          <p:nvPr/>
        </p:nvPicPr>
        <p:blipFill>
          <a:blip r:embed="rId3">
            <a:alphaModFix/>
          </a:blip>
          <a:stretch>
            <a:fillRect/>
          </a:stretch>
        </p:blipFill>
        <p:spPr>
          <a:xfrm>
            <a:off x="6457775" y="209874"/>
            <a:ext cx="571784" cy="572699"/>
          </a:xfrm>
          <a:prstGeom prst="rect">
            <a:avLst/>
          </a:prstGeom>
          <a:noFill/>
          <a:ln>
            <a:noFill/>
          </a:ln>
        </p:spPr>
      </p:pic>
      <p:pic>
        <p:nvPicPr>
          <p:cNvPr id="257" name="Shape 257"/>
          <p:cNvPicPr preferRelativeResize="0"/>
          <p:nvPr/>
        </p:nvPicPr>
        <p:blipFill>
          <a:blip r:embed="rId4">
            <a:alphaModFix/>
          </a:blip>
          <a:stretch>
            <a:fillRect/>
          </a:stretch>
        </p:blipFill>
        <p:spPr>
          <a:xfrm>
            <a:off x="6585350" y="334512"/>
            <a:ext cx="316623" cy="32342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63" name="Shape 2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cxnSp>
        <p:nvCxnSpPr>
          <p:cNvPr id="264" name="Shape 264"/>
          <p:cNvCxnSpPr/>
          <p:nvPr/>
        </p:nvCxnSpPr>
        <p:spPr>
          <a:xfrm>
            <a:off x="5922950" y="2311300"/>
            <a:ext cx="0" cy="330300"/>
          </a:xfrm>
          <a:prstGeom prst="straightConnector1">
            <a:avLst/>
          </a:prstGeom>
          <a:noFill/>
          <a:ln cap="flat" cmpd="sng" w="9525">
            <a:solidFill>
              <a:schemeClr val="dk2"/>
            </a:solidFill>
            <a:prstDash val="solid"/>
            <a:round/>
            <a:headEnd len="lg" w="lg" type="none"/>
            <a:tailEnd len="lg" w="lg" type="triangle"/>
          </a:ln>
        </p:spPr>
      </p:cxnSp>
      <p:sp>
        <p:nvSpPr>
          <p:cNvPr id="265" name="Shape 265"/>
          <p:cNvSpPr txBox="1"/>
          <p:nvPr/>
        </p:nvSpPr>
        <p:spPr>
          <a:xfrm>
            <a:off x="7114625" y="3291850"/>
            <a:ext cx="1663500" cy="979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Alimenta una base de datos del perfil personal de vocabulario de el astronauta</a:t>
            </a:r>
          </a:p>
        </p:txBody>
      </p:sp>
      <p:sp>
        <p:nvSpPr>
          <p:cNvPr id="266" name="Shape 266"/>
          <p:cNvSpPr/>
          <p:nvPr/>
        </p:nvSpPr>
        <p:spPr>
          <a:xfrm>
            <a:off x="3416075" y="3150612"/>
            <a:ext cx="743400" cy="849600"/>
          </a:xfrm>
          <a:prstGeom prst="rtTriangl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flipH="1" rot="-5400000">
            <a:off x="3448325" y="3182862"/>
            <a:ext cx="766800" cy="702300"/>
          </a:xfrm>
          <a:prstGeom prst="rtTriangl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 name="Shape 268"/>
          <p:cNvSpPr txBox="1"/>
          <p:nvPr/>
        </p:nvSpPr>
        <p:spPr>
          <a:xfrm>
            <a:off x="4342225" y="3336087"/>
            <a:ext cx="1663500" cy="979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Determinar la polaridad positivo/negativo del mensaje</a:t>
            </a:r>
          </a:p>
        </p:txBody>
      </p:sp>
      <p:sp>
        <p:nvSpPr>
          <p:cNvPr id="269" name="Shape 269"/>
          <p:cNvSpPr/>
          <p:nvPr/>
        </p:nvSpPr>
        <p:spPr>
          <a:xfrm>
            <a:off x="6165075" y="3243325"/>
            <a:ext cx="702300" cy="664200"/>
          </a:xfrm>
          <a:prstGeom prst="smileyFace">
            <a:avLst>
              <a:gd fmla="val 4653"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0" name="Shape 270"/>
          <p:cNvSpPr/>
          <p:nvPr/>
        </p:nvSpPr>
        <p:spPr>
          <a:xfrm>
            <a:off x="4342212" y="1197137"/>
            <a:ext cx="4822500" cy="849600"/>
          </a:xfrm>
          <a:prstGeom prst="bracePair">
            <a:avLst/>
          </a:prstGeom>
          <a:no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292F33"/>
                </a:solidFill>
                <a:highlight>
                  <a:srgbClr val="F5F8FA"/>
                </a:highlight>
              </a:rPr>
              <a:t>Happy</a:t>
            </a:r>
            <a:r>
              <a:rPr lang="en">
                <a:solidFill>
                  <a:srgbClr val="292F33"/>
                </a:solidFill>
                <a:highlight>
                  <a:srgbClr val="F5F8FA"/>
                </a:highlight>
                <a:hlinkClick r:id="rId3"/>
              </a:rPr>
              <a:t> </a:t>
            </a:r>
            <a:r>
              <a:rPr lang="en">
                <a:solidFill>
                  <a:srgbClr val="0084B4"/>
                </a:solidFill>
                <a:highlight>
                  <a:srgbClr val="F5F8FA"/>
                </a:highlight>
                <a:hlinkClick r:id="rId4"/>
              </a:rPr>
              <a:t>#EarthDay</a:t>
            </a:r>
            <a:r>
              <a:rPr lang="en">
                <a:solidFill>
                  <a:srgbClr val="292F33"/>
                </a:solidFill>
                <a:highlight>
                  <a:srgbClr val="F5F8FA"/>
                </a:highlight>
              </a:rPr>
              <a:t> - one of my favorites, view from a side window on the</a:t>
            </a:r>
            <a:r>
              <a:rPr lang="en">
                <a:solidFill>
                  <a:srgbClr val="292F33"/>
                </a:solidFill>
                <a:highlight>
                  <a:srgbClr val="F5F8FA"/>
                </a:highlight>
                <a:hlinkClick r:id="rId5"/>
              </a:rPr>
              <a:t> </a:t>
            </a:r>
            <a:r>
              <a:rPr lang="en">
                <a:solidFill>
                  <a:srgbClr val="0084B4"/>
                </a:solidFill>
                <a:highlight>
                  <a:srgbClr val="F5F8FA"/>
                </a:highlight>
                <a:hlinkClick r:id="rId6"/>
              </a:rPr>
              <a:t>@Space_Station</a:t>
            </a:r>
            <a:r>
              <a:rPr lang="en">
                <a:solidFill>
                  <a:srgbClr val="292F33"/>
                </a:solidFill>
                <a:highlight>
                  <a:srgbClr val="F5F8FA"/>
                </a:highlight>
              </a:rPr>
              <a:t> in 2014 looking south to Baja.</a:t>
            </a:r>
          </a:p>
        </p:txBody>
      </p:sp>
      <p:sp>
        <p:nvSpPr>
          <p:cNvPr id="271" name="Shape 271"/>
          <p:cNvSpPr/>
          <p:nvPr/>
        </p:nvSpPr>
        <p:spPr>
          <a:xfrm>
            <a:off x="5605020" y="2707225"/>
            <a:ext cx="1424399" cy="306900"/>
          </a:xfrm>
          <a:prstGeom prst="bracePair">
            <a:avLst/>
          </a:prstGeom>
          <a:no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solidFill>
                  <a:srgbClr val="FFFFFF"/>
                </a:solidFill>
              </a:rPr>
              <a:t>1,0.3,1,0.6,...</a:t>
            </a:r>
          </a:p>
        </p:txBody>
      </p:sp>
      <p:cxnSp>
        <p:nvCxnSpPr>
          <p:cNvPr id="272" name="Shape 272"/>
          <p:cNvCxnSpPr/>
          <p:nvPr/>
        </p:nvCxnSpPr>
        <p:spPr>
          <a:xfrm flipH="1">
            <a:off x="5922825" y="1873075"/>
            <a:ext cx="3600" cy="844800"/>
          </a:xfrm>
          <a:prstGeom prst="straightConnector1">
            <a:avLst/>
          </a:prstGeom>
          <a:noFill/>
          <a:ln cap="flat" cmpd="sng" w="38100">
            <a:solidFill>
              <a:srgbClr val="FFFFFF"/>
            </a:solidFill>
            <a:prstDash val="solid"/>
            <a:round/>
            <a:headEnd len="lg" w="lg" type="none"/>
            <a:tailEnd len="lg" w="lg" type="triangle"/>
          </a:ln>
        </p:spPr>
      </p:cxnSp>
      <p:sp>
        <p:nvSpPr>
          <p:cNvPr id="273" name="Shape 273"/>
          <p:cNvSpPr/>
          <p:nvPr/>
        </p:nvSpPr>
        <p:spPr>
          <a:xfrm>
            <a:off x="3416075" y="3150612"/>
            <a:ext cx="743400" cy="849600"/>
          </a:xfrm>
          <a:prstGeom prst="rtTriangl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flipH="1" rot="-5400000">
            <a:off x="3448325" y="3182862"/>
            <a:ext cx="766800" cy="702300"/>
          </a:xfrm>
          <a:prstGeom prst="rtTriangl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5" name="Shape 275"/>
          <p:cNvSpPr txBox="1"/>
          <p:nvPr/>
        </p:nvSpPr>
        <p:spPr>
          <a:xfrm>
            <a:off x="4342225" y="3336087"/>
            <a:ext cx="1663500" cy="979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Determinar la polaridad positivo/negativo del mensaje</a:t>
            </a:r>
          </a:p>
        </p:txBody>
      </p:sp>
      <p:sp>
        <p:nvSpPr>
          <p:cNvPr id="276" name="Shape 276"/>
          <p:cNvSpPr txBox="1"/>
          <p:nvPr>
            <p:ph type="title"/>
          </p:nvPr>
        </p:nvSpPr>
        <p:spPr>
          <a:xfrm>
            <a:off x="181250" y="734125"/>
            <a:ext cx="8520600" cy="572700"/>
          </a:xfrm>
          <a:prstGeom prst="rect">
            <a:avLst/>
          </a:prstGeom>
        </p:spPr>
        <p:txBody>
          <a:bodyPr anchorCtr="0" anchor="t" bIns="91425" lIns="91425" rIns="91425" tIns="91425">
            <a:noAutofit/>
          </a:bodyPr>
          <a:lstStyle/>
          <a:p>
            <a:pPr indent="-342900" lvl="0" marL="457200" rtl="0">
              <a:lnSpc>
                <a:spcPct val="115000"/>
              </a:lnSpc>
              <a:spcBef>
                <a:spcPts val="0"/>
              </a:spcBef>
              <a:spcAft>
                <a:spcPts val="1600"/>
              </a:spcAft>
              <a:buClr>
                <a:srgbClr val="FFFFFF"/>
              </a:buClr>
              <a:buSzPct val="100000"/>
              <a:buFont typeface="Arial"/>
              <a:buChar char="●"/>
            </a:pPr>
            <a:r>
              <a:rPr b="1" lang="en" sz="1800">
                <a:solidFill>
                  <a:srgbClr val="FFFFFF"/>
                </a:solidFill>
              </a:rPr>
              <a:t>Establecer un perfil con descriptores por cada astronauta</a:t>
            </a:r>
          </a:p>
          <a:p>
            <a:pPr lvl="0" rtl="0">
              <a:spcBef>
                <a:spcPts val="0"/>
              </a:spcBef>
              <a:buNone/>
            </a:pPr>
            <a:r>
              <a:t/>
            </a:r>
            <a:endParaRPr/>
          </a:p>
        </p:txBody>
      </p:sp>
      <p:cxnSp>
        <p:nvCxnSpPr>
          <p:cNvPr id="277" name="Shape 277"/>
          <p:cNvCxnSpPr/>
          <p:nvPr/>
        </p:nvCxnSpPr>
        <p:spPr>
          <a:xfrm flipH="1" rot="10800000">
            <a:off x="3194225" y="1783425"/>
            <a:ext cx="965400" cy="14100"/>
          </a:xfrm>
          <a:prstGeom prst="straightConnector1">
            <a:avLst/>
          </a:prstGeom>
          <a:noFill/>
          <a:ln cap="flat" cmpd="sng" w="38100">
            <a:solidFill>
              <a:srgbClr val="FFFFFF"/>
            </a:solidFill>
            <a:prstDash val="solid"/>
            <a:round/>
            <a:headEnd len="lg" w="lg" type="none"/>
            <a:tailEnd len="lg" w="lg" type="triangle"/>
          </a:ln>
        </p:spPr>
      </p:cxnSp>
      <p:sp>
        <p:nvSpPr>
          <p:cNvPr id="278" name="Shape 278"/>
          <p:cNvSpPr/>
          <p:nvPr/>
        </p:nvSpPr>
        <p:spPr>
          <a:xfrm>
            <a:off x="0" y="1152475"/>
            <a:ext cx="3121200" cy="39909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txBox="1"/>
          <p:nvPr/>
        </p:nvSpPr>
        <p:spPr>
          <a:xfrm>
            <a:off x="138750" y="3644600"/>
            <a:ext cx="3014999" cy="1466700"/>
          </a:xfrm>
          <a:prstGeom prst="rect">
            <a:avLst/>
          </a:prstGeom>
          <a:noFill/>
          <a:ln>
            <a:noFill/>
          </a:ln>
        </p:spPr>
        <p:txBody>
          <a:bodyPr anchorCtr="0" anchor="t" bIns="91425" lIns="91425" rIns="91425" tIns="91425">
            <a:noAutofit/>
          </a:bodyPr>
          <a:lstStyle/>
          <a:p>
            <a:pPr lvl="0">
              <a:spcBef>
                <a:spcPts val="0"/>
              </a:spcBef>
              <a:buNone/>
            </a:pPr>
            <a:r>
              <a:rPr lang="en"/>
              <a:t>Diferentes redes sociales, medios de comunicación populares, la idea es capturar sus interacciones(texto) para analizarlas.</a:t>
            </a:r>
          </a:p>
        </p:txBody>
      </p:sp>
      <p:sp>
        <p:nvSpPr>
          <p:cNvPr id="280" name="Shape 280"/>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281" name="Shape 281"/>
          <p:cNvSpPr txBox="1"/>
          <p:nvPr>
            <p:ph type="title"/>
          </p:nvPr>
        </p:nvSpPr>
        <p:spPr>
          <a:xfrm>
            <a:off x="597000" y="203050"/>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NLP</a:t>
            </a:r>
          </a:p>
        </p:txBody>
      </p:sp>
      <p:pic>
        <p:nvPicPr>
          <p:cNvPr id="282" name="Shape 282"/>
          <p:cNvPicPr preferRelativeResize="0"/>
          <p:nvPr/>
        </p:nvPicPr>
        <p:blipFill>
          <a:blip r:embed="rId7">
            <a:alphaModFix/>
          </a:blip>
          <a:stretch>
            <a:fillRect/>
          </a:stretch>
        </p:blipFill>
        <p:spPr>
          <a:xfrm>
            <a:off x="6457775" y="209874"/>
            <a:ext cx="571784" cy="572699"/>
          </a:xfrm>
          <a:prstGeom prst="rect">
            <a:avLst/>
          </a:prstGeom>
          <a:noFill/>
          <a:ln>
            <a:noFill/>
          </a:ln>
        </p:spPr>
      </p:pic>
      <p:pic>
        <p:nvPicPr>
          <p:cNvPr id="283" name="Shape 283"/>
          <p:cNvPicPr preferRelativeResize="0"/>
          <p:nvPr/>
        </p:nvPicPr>
        <p:blipFill>
          <a:blip r:embed="rId8">
            <a:alphaModFix/>
          </a:blip>
          <a:stretch>
            <a:fillRect/>
          </a:stretch>
        </p:blipFill>
        <p:spPr>
          <a:xfrm>
            <a:off x="6585350" y="334512"/>
            <a:ext cx="316623" cy="323424"/>
          </a:xfrm>
          <a:prstGeom prst="rect">
            <a:avLst/>
          </a:prstGeom>
          <a:noFill/>
          <a:ln>
            <a:noFill/>
          </a:ln>
        </p:spPr>
      </p:pic>
      <p:pic>
        <p:nvPicPr>
          <p:cNvPr id="284" name="Shape 284"/>
          <p:cNvPicPr preferRelativeResize="0"/>
          <p:nvPr/>
        </p:nvPicPr>
        <p:blipFill>
          <a:blip r:embed="rId9">
            <a:alphaModFix/>
          </a:blip>
          <a:stretch>
            <a:fillRect/>
          </a:stretch>
        </p:blipFill>
        <p:spPr>
          <a:xfrm>
            <a:off x="3601299" y="1137918"/>
            <a:ext cx="571775" cy="525319"/>
          </a:xfrm>
          <a:prstGeom prst="rect">
            <a:avLst/>
          </a:prstGeom>
          <a:noFill/>
          <a:ln>
            <a:noFill/>
          </a:ln>
        </p:spPr>
      </p:pic>
      <p:pic>
        <p:nvPicPr>
          <p:cNvPr id="285" name="Shape 285"/>
          <p:cNvPicPr preferRelativeResize="0"/>
          <p:nvPr/>
        </p:nvPicPr>
        <p:blipFill>
          <a:blip r:embed="rId10">
            <a:alphaModFix/>
          </a:blip>
          <a:stretch>
            <a:fillRect/>
          </a:stretch>
        </p:blipFill>
        <p:spPr>
          <a:xfrm>
            <a:off x="102968" y="1383506"/>
            <a:ext cx="3015149" cy="2184399"/>
          </a:xfrm>
          <a:prstGeom prst="rect">
            <a:avLst/>
          </a:prstGeom>
          <a:noFill/>
          <a:ln>
            <a:noFill/>
          </a:ln>
        </p:spPr>
      </p:pic>
      <p:sp>
        <p:nvSpPr>
          <p:cNvPr id="286" name="Shape 286"/>
          <p:cNvSpPr/>
          <p:nvPr/>
        </p:nvSpPr>
        <p:spPr>
          <a:xfrm>
            <a:off x="6144450" y="3855150"/>
            <a:ext cx="316624" cy="4159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 name="Shape 287"/>
          <p:cNvSpPr/>
          <p:nvPr/>
        </p:nvSpPr>
        <p:spPr>
          <a:xfrm>
            <a:off x="6281712" y="3917425"/>
            <a:ext cx="316624" cy="4159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8" name="Shape 288"/>
          <p:cNvSpPr/>
          <p:nvPr/>
        </p:nvSpPr>
        <p:spPr>
          <a:xfrm>
            <a:off x="6088875" y="3243325"/>
            <a:ext cx="702300" cy="664200"/>
          </a:xfrm>
          <a:prstGeom prst="smileyFace">
            <a:avLst>
              <a:gd fmla="val 4653"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solidFill>
                  <a:srgbClr val="FFFFFF"/>
                </a:solidFill>
              </a:rPr>
              <a:t>Road map </a:t>
            </a:r>
          </a:p>
        </p:txBody>
      </p:sp>
      <p:sp>
        <p:nvSpPr>
          <p:cNvPr id="294" name="Shape 294"/>
          <p:cNvSpPr txBox="1"/>
          <p:nvPr>
            <p:ph idx="1" type="body"/>
          </p:nvPr>
        </p:nvSpPr>
        <p:spPr>
          <a:xfrm>
            <a:off x="172950" y="1271400"/>
            <a:ext cx="8520600" cy="3416400"/>
          </a:xfrm>
          <a:prstGeom prst="rect">
            <a:avLst/>
          </a:prstGeom>
        </p:spPr>
        <p:txBody>
          <a:bodyPr anchorCtr="0" anchor="t" bIns="91425" lIns="91425" rIns="91425" tIns="91425">
            <a:noAutofit/>
          </a:bodyPr>
          <a:lstStyle/>
          <a:p>
            <a:pPr indent="-228600" lvl="0" marL="457200">
              <a:spcBef>
                <a:spcPts val="0"/>
              </a:spcBef>
              <a:buClr>
                <a:srgbClr val="FFFFFF"/>
              </a:buClr>
            </a:pPr>
            <a:r>
              <a:rPr lang="en">
                <a:solidFill>
                  <a:srgbClr val="FFFFFF"/>
                </a:solidFill>
              </a:rPr>
              <a:t>Extraer Interacciones en twitter de @astro_timpeake [DONE]</a:t>
            </a:r>
          </a:p>
          <a:p>
            <a:pPr indent="-228600" lvl="0" marL="457200">
              <a:spcBef>
                <a:spcPts val="0"/>
              </a:spcBef>
              <a:buClr>
                <a:srgbClr val="FFFFFF"/>
              </a:buClr>
            </a:pPr>
            <a:r>
              <a:rPr lang="en">
                <a:solidFill>
                  <a:srgbClr val="FFFFFF"/>
                </a:solidFill>
              </a:rPr>
              <a:t>Extraer interacciones de usuarios de twitter usuales con @astro_timpeake [DONE]</a:t>
            </a:r>
          </a:p>
          <a:p>
            <a:pPr indent="-228600" lvl="0" marL="457200">
              <a:spcBef>
                <a:spcPts val="0"/>
              </a:spcBef>
              <a:buClr>
                <a:srgbClr val="FFFFFF"/>
              </a:buClr>
            </a:pPr>
            <a:r>
              <a:rPr lang="en">
                <a:solidFill>
                  <a:srgbClr val="FFFFFF"/>
                </a:solidFill>
              </a:rPr>
              <a:t>Analizar @astro_timpeake [DONE]</a:t>
            </a:r>
          </a:p>
          <a:p>
            <a:pPr indent="-228600" lvl="0" marL="457200">
              <a:spcBef>
                <a:spcPts val="0"/>
              </a:spcBef>
              <a:buClr>
                <a:srgbClr val="FFFFFF"/>
              </a:buClr>
            </a:pPr>
            <a:r>
              <a:rPr lang="en">
                <a:solidFill>
                  <a:srgbClr val="FFFFFF"/>
                </a:solidFill>
              </a:rPr>
              <a:t>Analizar interacciones [DONE]</a:t>
            </a:r>
          </a:p>
          <a:p>
            <a:pPr indent="-228600" lvl="0" marL="457200">
              <a:spcBef>
                <a:spcPts val="0"/>
              </a:spcBef>
              <a:buClr>
                <a:srgbClr val="FFFFFF"/>
              </a:buClr>
            </a:pPr>
            <a:r>
              <a:rPr lang="en">
                <a:solidFill>
                  <a:srgbClr val="FFFFFF"/>
                </a:solidFill>
              </a:rPr>
              <a:t>Correlacionar mensajes nuevos  con mensajes pasados [inProcess]</a:t>
            </a:r>
          </a:p>
          <a:p>
            <a:pPr indent="-228600" lvl="0" marL="457200">
              <a:spcBef>
                <a:spcPts val="0"/>
              </a:spcBef>
              <a:buClr>
                <a:srgbClr val="FFFFFF"/>
              </a:buClr>
            </a:pPr>
            <a:r>
              <a:rPr lang="en">
                <a:solidFill>
                  <a:srgbClr val="FFFFFF"/>
                </a:solidFill>
              </a:rPr>
              <a:t>Generar mensaje automatico bot de interlocutor [ToDo]</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pic>
        <p:nvPicPr>
          <p:cNvPr id="300" name="Shape 300"/>
          <p:cNvPicPr preferRelativeResize="0"/>
          <p:nvPr/>
        </p:nvPicPr>
        <p:blipFill>
          <a:blip r:embed="rId3">
            <a:alphaModFix/>
          </a:blip>
          <a:stretch>
            <a:fillRect/>
          </a:stretch>
        </p:blipFill>
        <p:spPr>
          <a:xfrm>
            <a:off x="6767995" y="1656314"/>
            <a:ext cx="1830854" cy="1830860"/>
          </a:xfrm>
          <a:prstGeom prst="rect">
            <a:avLst/>
          </a:prstGeom>
          <a:noFill/>
          <a:ln>
            <a:noFill/>
          </a:ln>
        </p:spPr>
      </p:pic>
      <p:pic>
        <p:nvPicPr>
          <p:cNvPr id="301" name="Shape 301"/>
          <p:cNvPicPr preferRelativeResize="0"/>
          <p:nvPr/>
        </p:nvPicPr>
        <p:blipFill>
          <a:blip r:embed="rId4">
            <a:alphaModFix/>
          </a:blip>
          <a:stretch>
            <a:fillRect/>
          </a:stretch>
        </p:blipFill>
        <p:spPr>
          <a:xfrm>
            <a:off x="2291933" y="1656322"/>
            <a:ext cx="1830854" cy="1830860"/>
          </a:xfrm>
          <a:prstGeom prst="rect">
            <a:avLst/>
          </a:prstGeom>
          <a:noFill/>
          <a:ln>
            <a:noFill/>
          </a:ln>
        </p:spPr>
      </p:pic>
      <p:pic>
        <p:nvPicPr>
          <p:cNvPr id="302" name="Shape 302"/>
          <p:cNvPicPr preferRelativeResize="0"/>
          <p:nvPr/>
        </p:nvPicPr>
        <p:blipFill>
          <a:blip r:embed="rId5">
            <a:alphaModFix/>
          </a:blip>
          <a:stretch>
            <a:fillRect/>
          </a:stretch>
        </p:blipFill>
        <p:spPr>
          <a:xfrm>
            <a:off x="4308142" y="1656324"/>
            <a:ext cx="1830854" cy="1830860"/>
          </a:xfrm>
          <a:prstGeom prst="rect">
            <a:avLst/>
          </a:prstGeom>
          <a:noFill/>
          <a:ln>
            <a:noFill/>
          </a:ln>
        </p:spPr>
      </p:pic>
      <p:pic>
        <p:nvPicPr>
          <p:cNvPr id="303" name="Shape 303"/>
          <p:cNvPicPr preferRelativeResize="0"/>
          <p:nvPr/>
        </p:nvPicPr>
        <p:blipFill>
          <a:blip r:embed="rId6">
            <a:alphaModFix/>
          </a:blip>
          <a:stretch>
            <a:fillRect/>
          </a:stretch>
        </p:blipFill>
        <p:spPr>
          <a:xfrm>
            <a:off x="311712" y="1656312"/>
            <a:ext cx="1830854" cy="1830860"/>
          </a:xfrm>
          <a:prstGeom prst="rect">
            <a:avLst/>
          </a:prstGeom>
          <a:noFill/>
          <a:ln>
            <a:noFill/>
          </a:ln>
        </p:spPr>
      </p:pic>
      <p:sp>
        <p:nvSpPr>
          <p:cNvPr id="304" name="Shape 304"/>
          <p:cNvSpPr txBox="1"/>
          <p:nvPr/>
        </p:nvSpPr>
        <p:spPr>
          <a:xfrm>
            <a:off x="557987" y="3677675"/>
            <a:ext cx="1338300" cy="524700"/>
          </a:xfrm>
          <a:prstGeom prst="rect">
            <a:avLst/>
          </a:prstGeom>
          <a:noFill/>
          <a:ln>
            <a:noFill/>
          </a:ln>
        </p:spPr>
        <p:txBody>
          <a:bodyPr anchorCtr="0" anchor="t" bIns="91425" lIns="91425" rIns="91425" tIns="91425">
            <a:noAutofit/>
          </a:bodyPr>
          <a:lstStyle/>
          <a:p>
            <a:pPr lvl="0">
              <a:spcBef>
                <a:spcPts val="0"/>
              </a:spcBef>
              <a:buNone/>
            </a:pPr>
            <a:r>
              <a:rPr b="1" lang="en" sz="2400">
                <a:solidFill>
                  <a:srgbClr val="FFFFFF"/>
                </a:solidFill>
              </a:rPr>
              <a:t>@fauria</a:t>
            </a:r>
          </a:p>
        </p:txBody>
      </p:sp>
      <p:sp>
        <p:nvSpPr>
          <p:cNvPr id="305" name="Shape 305"/>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306" name="Shape 306"/>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El Equipo</a:t>
            </a:r>
          </a:p>
        </p:txBody>
      </p:sp>
      <p:pic>
        <p:nvPicPr>
          <p:cNvPr id="307" name="Shape 307"/>
          <p:cNvPicPr preferRelativeResize="0"/>
          <p:nvPr/>
        </p:nvPicPr>
        <p:blipFill>
          <a:blip r:embed="rId7">
            <a:alphaModFix/>
          </a:blip>
          <a:stretch>
            <a:fillRect/>
          </a:stretch>
        </p:blipFill>
        <p:spPr>
          <a:xfrm>
            <a:off x="6457775" y="209874"/>
            <a:ext cx="571784" cy="572699"/>
          </a:xfrm>
          <a:prstGeom prst="rect">
            <a:avLst/>
          </a:prstGeom>
          <a:noFill/>
          <a:ln>
            <a:noFill/>
          </a:ln>
        </p:spPr>
      </p:pic>
      <p:pic>
        <p:nvPicPr>
          <p:cNvPr id="308" name="Shape 308"/>
          <p:cNvPicPr preferRelativeResize="0"/>
          <p:nvPr/>
        </p:nvPicPr>
        <p:blipFill>
          <a:blip r:embed="rId8">
            <a:alphaModFix/>
          </a:blip>
          <a:stretch>
            <a:fillRect/>
          </a:stretch>
        </p:blipFill>
        <p:spPr>
          <a:xfrm>
            <a:off x="6585350" y="334512"/>
            <a:ext cx="316623" cy="323424"/>
          </a:xfrm>
          <a:prstGeom prst="rect">
            <a:avLst/>
          </a:prstGeom>
          <a:noFill/>
          <a:ln>
            <a:noFill/>
          </a:ln>
        </p:spPr>
      </p:pic>
      <p:sp>
        <p:nvSpPr>
          <p:cNvPr id="309" name="Shape 309"/>
          <p:cNvSpPr txBox="1"/>
          <p:nvPr/>
        </p:nvSpPr>
        <p:spPr>
          <a:xfrm>
            <a:off x="4173712" y="3653675"/>
            <a:ext cx="2099700" cy="5727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rPr>
              <a:t>@mtribaldos</a:t>
            </a:r>
          </a:p>
        </p:txBody>
      </p:sp>
      <p:sp>
        <p:nvSpPr>
          <p:cNvPr id="310" name="Shape 310"/>
          <p:cNvSpPr txBox="1"/>
          <p:nvPr/>
        </p:nvSpPr>
        <p:spPr>
          <a:xfrm>
            <a:off x="2220200" y="3677675"/>
            <a:ext cx="1974300" cy="70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rPr>
              <a:t>@dbarenas</a:t>
            </a:r>
          </a:p>
        </p:txBody>
      </p:sp>
      <p:sp>
        <p:nvSpPr>
          <p:cNvPr id="311" name="Shape 311"/>
          <p:cNvSpPr txBox="1"/>
          <p:nvPr/>
        </p:nvSpPr>
        <p:spPr>
          <a:xfrm>
            <a:off x="6273425" y="3677675"/>
            <a:ext cx="2820000" cy="70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rPr>
              <a:t>@xandrucancelas</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1515325"/>
            <a:ext cx="8520600" cy="572700"/>
          </a:xfrm>
          <a:prstGeom prst="rect">
            <a:avLst/>
          </a:prstGeom>
        </p:spPr>
        <p:txBody>
          <a:bodyPr anchorCtr="0" anchor="t" bIns="91425" lIns="91425" rIns="91425" tIns="91425">
            <a:noAutofit/>
          </a:bodyPr>
          <a:lstStyle/>
          <a:p>
            <a:pPr lvl="0" algn="ctr">
              <a:spcBef>
                <a:spcPts val="0"/>
              </a:spcBef>
              <a:buNone/>
            </a:pPr>
            <a:r>
              <a:rPr lang="en" sz="3600">
                <a:solidFill>
                  <a:srgbClr val="FFFFFF"/>
                </a:solidFill>
              </a:rPr>
              <a:t>GRACIAS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FFFFFF"/>
                </a:solidFill>
              </a:rPr>
              <a:t>Encontrar vías de recrear y distraer de el tedio en el espacio tras la larga duración de las misiones fuera de la tierra es una gran demanda de las tripulaciones de la NASA. La idea es el desarrollo elementos de inmersión de realidad virtual y soluciones para solventar esos problemas.</a:t>
            </a:r>
          </a:p>
          <a:p>
            <a:pPr lvl="0">
              <a:spcBef>
                <a:spcPts val="0"/>
              </a:spcBef>
              <a:buNone/>
            </a:pPr>
            <a:r>
              <a:rPr lang="en" sz="1400" u="sng">
                <a:solidFill>
                  <a:srgbClr val="FFFFFF"/>
                </a:solidFill>
                <a:hlinkClick r:id="rId3"/>
              </a:rPr>
              <a:t>https://2016.spaceappschallenge.org/challenges/mars/space-recreation</a:t>
            </a:r>
          </a:p>
          <a:p>
            <a:pPr lvl="0">
              <a:spcBef>
                <a:spcPts val="0"/>
              </a:spcBef>
              <a:buNone/>
            </a:pPr>
            <a:r>
              <a:t/>
            </a:r>
            <a:endParaRPr sz="1400">
              <a:solidFill>
                <a:srgbClr val="FFFFFF"/>
              </a:solidFill>
            </a:endParaRPr>
          </a:p>
        </p:txBody>
      </p:sp>
      <p:sp>
        <p:nvSpPr>
          <p:cNvPr id="65" name="Shape 65"/>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66" name="Shape 66"/>
          <p:cNvSpPr txBox="1"/>
          <p:nvPr>
            <p:ph type="title"/>
          </p:nvPr>
        </p:nvSpPr>
        <p:spPr>
          <a:xfrm>
            <a:off x="597000" y="209875"/>
            <a:ext cx="55740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solidFill>
                  <a:srgbClr val="FFFFFF"/>
                </a:solidFill>
              </a:rPr>
              <a:t>Objetivo del challenge</a:t>
            </a:r>
          </a:p>
          <a:p>
            <a:pPr lvl="0" rtl="0">
              <a:spcBef>
                <a:spcPts val="0"/>
              </a:spcBef>
              <a:buNone/>
            </a:pPr>
            <a:r>
              <a:t/>
            </a:r>
            <a:endParaRPr>
              <a:solidFill>
                <a:srgbClr val="FFFFFF"/>
              </a:solidFill>
            </a:endParaRPr>
          </a:p>
        </p:txBody>
      </p:sp>
      <p:pic>
        <p:nvPicPr>
          <p:cNvPr id="67" name="Shape 67"/>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68" name="Shape 68"/>
          <p:cNvPicPr preferRelativeResize="0"/>
          <p:nvPr/>
        </p:nvPicPr>
        <p:blipFill>
          <a:blip r:embed="rId5">
            <a:alphaModFix/>
          </a:blip>
          <a:stretch>
            <a:fillRect/>
          </a:stretch>
        </p:blipFill>
        <p:spPr>
          <a:xfrm>
            <a:off x="6585350" y="334512"/>
            <a:ext cx="316623" cy="323424"/>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322" name="Shape 32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23" name="Shape 323"/>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324" name="Shape 324"/>
          <p:cNvSpPr/>
          <p:nvPr/>
        </p:nvSpPr>
        <p:spPr>
          <a:xfrm>
            <a:off x="3920350" y="1735400"/>
            <a:ext cx="2300100" cy="17145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25" name="Shape 325"/>
          <p:cNvPicPr preferRelativeResize="0"/>
          <p:nvPr/>
        </p:nvPicPr>
        <p:blipFill>
          <a:blip r:embed="rId4">
            <a:alphaModFix/>
          </a:blip>
          <a:stretch>
            <a:fillRect/>
          </a:stretch>
        </p:blipFill>
        <p:spPr>
          <a:xfrm>
            <a:off x="0" y="1444654"/>
            <a:ext cx="9143999" cy="2862840"/>
          </a:xfrm>
          <a:prstGeom prst="rect">
            <a:avLst/>
          </a:prstGeom>
          <a:noFill/>
          <a:ln>
            <a:noFill/>
          </a:ln>
        </p:spPr>
      </p:pic>
      <p:sp>
        <p:nvSpPr>
          <p:cNvPr id="326" name="Shape 326"/>
          <p:cNvSpPr txBox="1"/>
          <p:nvPr/>
        </p:nvSpPr>
        <p:spPr>
          <a:xfrm>
            <a:off x="0" y="778450"/>
            <a:ext cx="9144000" cy="761400"/>
          </a:xfrm>
          <a:prstGeom prst="rect">
            <a:avLst/>
          </a:prstGeom>
          <a:noFill/>
          <a:ln>
            <a:noFill/>
          </a:ln>
        </p:spPr>
        <p:txBody>
          <a:bodyPr anchorCtr="0" anchor="t" bIns="91425" lIns="91425" rIns="91425" tIns="91425">
            <a:noAutofit/>
          </a:bodyPr>
          <a:lstStyle/>
          <a:p>
            <a:pPr lvl="0" rtl="0">
              <a:spcBef>
                <a:spcPts val="0"/>
              </a:spcBef>
              <a:buNone/>
            </a:pPr>
            <a:r>
              <a:t/>
            </a:r>
            <a:endParaRPr sz="3700">
              <a:solidFill>
                <a:srgbClr val="FFFFFF"/>
              </a:solidFill>
            </a:endParaRPr>
          </a:p>
        </p:txBody>
      </p:sp>
      <p:sp>
        <p:nvSpPr>
          <p:cNvPr id="327" name="Shape 327"/>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328" name="Shape 328"/>
          <p:cNvSpPr txBox="1"/>
          <p:nvPr>
            <p:ph type="title"/>
          </p:nvPr>
        </p:nvSpPr>
        <p:spPr>
          <a:xfrm>
            <a:off x="520800" y="209875"/>
            <a:ext cx="5574000" cy="5727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sz="3000">
                <a:solidFill>
                  <a:schemeClr val="lt1"/>
                </a:solidFill>
              </a:rPr>
              <a:t>Solución: Motor de AI Crabber</a:t>
            </a:r>
          </a:p>
          <a:p>
            <a:pPr lvl="0" rtl="0">
              <a:spcBef>
                <a:spcPts val="0"/>
              </a:spcBef>
              <a:buNone/>
            </a:pPr>
            <a:r>
              <a:t/>
            </a:r>
            <a:endParaRPr>
              <a:solidFill>
                <a:srgbClr val="FFFFFF"/>
              </a:solidFill>
            </a:endParaRPr>
          </a:p>
        </p:txBody>
      </p:sp>
      <p:pic>
        <p:nvPicPr>
          <p:cNvPr id="329" name="Shape 329"/>
          <p:cNvPicPr preferRelativeResize="0"/>
          <p:nvPr/>
        </p:nvPicPr>
        <p:blipFill>
          <a:blip r:embed="rId5">
            <a:alphaModFix/>
          </a:blip>
          <a:stretch>
            <a:fillRect/>
          </a:stretch>
        </p:blipFill>
        <p:spPr>
          <a:xfrm>
            <a:off x="6457775" y="209874"/>
            <a:ext cx="571784" cy="572699"/>
          </a:xfrm>
          <a:prstGeom prst="rect">
            <a:avLst/>
          </a:prstGeom>
          <a:noFill/>
          <a:ln>
            <a:noFill/>
          </a:ln>
        </p:spPr>
      </p:pic>
      <p:pic>
        <p:nvPicPr>
          <p:cNvPr id="330" name="Shape 330"/>
          <p:cNvPicPr preferRelativeResize="0"/>
          <p:nvPr/>
        </p:nvPicPr>
        <p:blipFill>
          <a:blip r:embed="rId6">
            <a:alphaModFix/>
          </a:blip>
          <a:stretch>
            <a:fillRect/>
          </a:stretch>
        </p:blipFill>
        <p:spPr>
          <a:xfrm>
            <a:off x="6585350" y="334512"/>
            <a:ext cx="316623" cy="32342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nvSpPr>
        <p:spPr>
          <a:xfrm>
            <a:off x="1012200" y="17525"/>
            <a:ext cx="7730700" cy="1427700"/>
          </a:xfrm>
          <a:prstGeom prst="rect">
            <a:avLst/>
          </a:prstGeom>
          <a:noFill/>
          <a:ln>
            <a:noFill/>
          </a:ln>
        </p:spPr>
        <p:txBody>
          <a:bodyPr anchorCtr="0" anchor="t" bIns="91425" lIns="91425" rIns="91425" tIns="91425">
            <a:noAutofit/>
          </a:bodyPr>
          <a:lstStyle/>
          <a:p>
            <a:pPr lvl="0" rtl="0" algn="ctr">
              <a:spcBef>
                <a:spcPts val="0"/>
              </a:spcBef>
              <a:buNone/>
            </a:pPr>
            <a:r>
              <a:rPr lang="en" sz="5300"/>
              <a:t>Solución:</a:t>
            </a:r>
          </a:p>
          <a:p>
            <a:pPr lvl="0" rtl="0" algn="ctr">
              <a:spcBef>
                <a:spcPts val="0"/>
              </a:spcBef>
              <a:buNone/>
            </a:pPr>
            <a:r>
              <a:t/>
            </a:r>
            <a:endParaRPr sz="3700">
              <a:solidFill>
                <a:srgbClr val="FFFFFF"/>
              </a:solidFill>
            </a:endParaRPr>
          </a:p>
        </p:txBody>
      </p:sp>
      <p:sp>
        <p:nvSpPr>
          <p:cNvPr id="336" name="Shape 336"/>
          <p:cNvSpPr txBox="1"/>
          <p:nvPr/>
        </p:nvSpPr>
        <p:spPr>
          <a:xfrm>
            <a:off x="3658975" y="2111750"/>
            <a:ext cx="1986300" cy="702600"/>
          </a:xfrm>
          <a:prstGeom prst="rect">
            <a:avLst/>
          </a:prstGeom>
          <a:noFill/>
          <a:ln>
            <a:noFill/>
          </a:ln>
        </p:spPr>
        <p:txBody>
          <a:bodyPr anchorCtr="0" anchor="t" bIns="91425" lIns="91425" rIns="91425" tIns="91425">
            <a:noAutofit/>
          </a:bodyPr>
          <a:lstStyle/>
          <a:p>
            <a:pPr lvl="0" rtl="0">
              <a:spcBef>
                <a:spcPts val="0"/>
              </a:spcBef>
              <a:buNone/>
            </a:pPr>
            <a:r>
              <a:rPr lang="en"/>
              <a:t>Despacho programado</a:t>
            </a:r>
          </a:p>
          <a:p>
            <a:pPr lvl="0" rtl="0">
              <a:spcBef>
                <a:spcPts val="0"/>
              </a:spcBef>
              <a:buNone/>
            </a:pPr>
            <a:r>
              <a:t/>
            </a:r>
            <a:endParaRPr/>
          </a:p>
        </p:txBody>
      </p:sp>
      <p:pic>
        <p:nvPicPr>
          <p:cNvPr id="337" name="Shape 337"/>
          <p:cNvPicPr preferRelativeResize="0"/>
          <p:nvPr/>
        </p:nvPicPr>
        <p:blipFill>
          <a:blip r:embed="rId3">
            <a:alphaModFix/>
          </a:blip>
          <a:stretch>
            <a:fillRect/>
          </a:stretch>
        </p:blipFill>
        <p:spPr>
          <a:xfrm>
            <a:off x="1647825" y="685800"/>
            <a:ext cx="5848350" cy="4381500"/>
          </a:xfrm>
          <a:prstGeom prst="rect">
            <a:avLst/>
          </a:prstGeom>
          <a:noFill/>
          <a:ln>
            <a:noFill/>
          </a:ln>
        </p:spPr>
      </p:pic>
      <p:sp>
        <p:nvSpPr>
          <p:cNvPr id="338" name="Shape 338"/>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339" name="Shape 339"/>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Test de Turing (1950)</a:t>
            </a:r>
          </a:p>
        </p:txBody>
      </p:sp>
      <p:pic>
        <p:nvPicPr>
          <p:cNvPr id="340" name="Shape 340"/>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341" name="Shape 341"/>
          <p:cNvPicPr preferRelativeResize="0"/>
          <p:nvPr/>
        </p:nvPicPr>
        <p:blipFill>
          <a:blip r:embed="rId5">
            <a:alphaModFix/>
          </a:blip>
          <a:stretch>
            <a:fillRect/>
          </a:stretch>
        </p:blipFill>
        <p:spPr>
          <a:xfrm>
            <a:off x="6585350" y="334512"/>
            <a:ext cx="316623" cy="323424"/>
          </a:xfrm>
          <a:prstGeom prst="rect">
            <a:avLst/>
          </a:prstGeom>
          <a:noFill/>
          <a:ln>
            <a:noFill/>
          </a:ln>
        </p:spPr>
      </p:pic>
      <p:sp>
        <p:nvSpPr>
          <p:cNvPr id="342" name="Shape 342"/>
          <p:cNvSpPr txBox="1"/>
          <p:nvPr/>
        </p:nvSpPr>
        <p:spPr>
          <a:xfrm>
            <a:off x="250900" y="4444475"/>
            <a:ext cx="8739900" cy="1986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highlight>
                  <a:srgbClr val="000000"/>
                </a:highlight>
              </a:rPr>
              <a:t>"Are there imaginable digital computers which would do well in the imitation game?"- Alan Turing </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348" name="Shape 34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49" name="Shape 349"/>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350" name="Shape 350"/>
          <p:cNvSpPr txBox="1"/>
          <p:nvPr/>
        </p:nvSpPr>
        <p:spPr>
          <a:xfrm>
            <a:off x="459600" y="1579675"/>
            <a:ext cx="3594000" cy="2562000"/>
          </a:xfrm>
          <a:prstGeom prst="rect">
            <a:avLst/>
          </a:prstGeom>
          <a:noFill/>
          <a:ln cap="flat" cmpd="sng" w="9525">
            <a:solidFill>
              <a:srgbClr val="F3F3F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3700">
                <a:solidFill>
                  <a:schemeClr val="lt1"/>
                </a:solidFill>
              </a:rPr>
              <a:t>Uniformidad en los horarios interestelares</a:t>
            </a:r>
          </a:p>
          <a:p>
            <a:pPr lvl="0" rtl="0" algn="ctr">
              <a:spcBef>
                <a:spcPts val="0"/>
              </a:spcBef>
              <a:buNone/>
            </a:pPr>
            <a:r>
              <a:t/>
            </a:r>
            <a:endParaRPr sz="4000">
              <a:solidFill>
                <a:srgbClr val="FFFFFF"/>
              </a:solidFill>
            </a:endParaRPr>
          </a:p>
        </p:txBody>
      </p:sp>
      <p:sp>
        <p:nvSpPr>
          <p:cNvPr id="351" name="Shape 351"/>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352" name="Shape 352"/>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Retos</a:t>
            </a:r>
          </a:p>
        </p:txBody>
      </p:sp>
      <p:pic>
        <p:nvPicPr>
          <p:cNvPr id="353" name="Shape 353"/>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354" name="Shape 354"/>
          <p:cNvPicPr preferRelativeResize="0"/>
          <p:nvPr/>
        </p:nvPicPr>
        <p:blipFill>
          <a:blip r:embed="rId5">
            <a:alphaModFix/>
          </a:blip>
          <a:stretch>
            <a:fillRect/>
          </a:stretch>
        </p:blipFill>
        <p:spPr>
          <a:xfrm>
            <a:off x="6585350" y="334512"/>
            <a:ext cx="316623" cy="323424"/>
          </a:xfrm>
          <a:prstGeom prst="rect">
            <a:avLst/>
          </a:prstGeom>
          <a:noFill/>
          <a:ln>
            <a:noFill/>
          </a:ln>
        </p:spPr>
      </p:pic>
      <p:sp>
        <p:nvSpPr>
          <p:cNvPr id="355" name="Shape 355"/>
          <p:cNvSpPr/>
          <p:nvPr/>
        </p:nvSpPr>
        <p:spPr>
          <a:xfrm>
            <a:off x="176025" y="1308925"/>
            <a:ext cx="635700" cy="635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t>5</a:t>
            </a:r>
          </a:p>
        </p:txBody>
      </p:sp>
      <p:pic>
        <p:nvPicPr>
          <p:cNvPr id="356" name="Shape 356"/>
          <p:cNvPicPr preferRelativeResize="0"/>
          <p:nvPr/>
        </p:nvPicPr>
        <p:blipFill>
          <a:blip r:embed="rId6">
            <a:alphaModFix/>
          </a:blip>
          <a:stretch>
            <a:fillRect/>
          </a:stretch>
        </p:blipFill>
        <p:spPr>
          <a:xfrm>
            <a:off x="4977175" y="1102887"/>
            <a:ext cx="635700" cy="476775"/>
          </a:xfrm>
          <a:prstGeom prst="rect">
            <a:avLst/>
          </a:prstGeom>
          <a:noFill/>
          <a:ln>
            <a:noFill/>
          </a:ln>
        </p:spPr>
      </p:pic>
      <p:sp>
        <p:nvSpPr>
          <p:cNvPr id="357" name="Shape 357"/>
          <p:cNvSpPr txBox="1"/>
          <p:nvPr/>
        </p:nvSpPr>
        <p:spPr>
          <a:xfrm>
            <a:off x="5231500" y="1366975"/>
            <a:ext cx="3433200" cy="2987400"/>
          </a:xfrm>
          <a:prstGeom prst="rect">
            <a:avLst/>
          </a:prstGeom>
          <a:noFill/>
          <a:ln>
            <a:noFill/>
          </a:ln>
        </p:spPr>
        <p:txBody>
          <a:bodyPr anchorCtr="0" anchor="t" bIns="91425" lIns="91425" rIns="91425" tIns="91425">
            <a:noAutofit/>
          </a:bodyPr>
          <a:lstStyle/>
          <a:p>
            <a:pPr lvl="0" rtl="0" algn="r">
              <a:spcBef>
                <a:spcPts val="0"/>
              </a:spcBef>
              <a:buNone/>
            </a:pPr>
            <a:r>
              <a:rPr lang="en" sz="2400">
                <a:solidFill>
                  <a:schemeClr val="lt1"/>
                </a:solidFill>
              </a:rPr>
              <a:t>Siempre se intenta comunicar en los momentos en los que se pueda tener un mayor impacto, una comunicación más fluida</a:t>
            </a:r>
          </a:p>
          <a:p>
            <a:pPr lvl="0" rtl="0" algn="r">
              <a:spcBef>
                <a:spcPts val="0"/>
              </a:spcBef>
              <a:buNone/>
            </a:pPr>
            <a:r>
              <a:t/>
            </a:r>
            <a:endParaRPr sz="2400">
              <a:solidFill>
                <a:schemeClr val="lt1"/>
              </a:solidFill>
            </a:endParaRPr>
          </a:p>
          <a:p>
            <a:pPr lvl="0" rtl="0" algn="r">
              <a:spcBef>
                <a:spcPts val="0"/>
              </a:spcBef>
              <a:buNone/>
            </a:pPr>
            <a:r>
              <a:t/>
            </a:r>
            <a:endParaRPr sz="3000">
              <a:solidFill>
                <a:srgbClr val="FFFFFF"/>
              </a:solidFill>
            </a:endParaRPr>
          </a:p>
          <a:p>
            <a:pPr lvl="0" rtl="0" algn="r">
              <a:spcBef>
                <a:spcPts val="0"/>
              </a:spcBef>
              <a:buNone/>
            </a:pPr>
            <a:r>
              <a:t/>
            </a:r>
            <a:endParaRPr sz="3000">
              <a:solidFill>
                <a:srgbClr val="FFFFFF"/>
              </a:solidFill>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328175" y="726375"/>
            <a:ext cx="3933699" cy="4928375"/>
          </a:xfrm>
          <a:prstGeom prst="rect">
            <a:avLst/>
          </a:prstGeom>
          <a:noFill/>
          <a:ln>
            <a:noFill/>
          </a:ln>
        </p:spPr>
      </p:pic>
      <p:pic>
        <p:nvPicPr>
          <p:cNvPr id="363" name="Shape 363"/>
          <p:cNvPicPr preferRelativeResize="0"/>
          <p:nvPr/>
        </p:nvPicPr>
        <p:blipFill>
          <a:blip r:embed="rId4">
            <a:alphaModFix/>
          </a:blip>
          <a:stretch>
            <a:fillRect/>
          </a:stretch>
        </p:blipFill>
        <p:spPr>
          <a:xfrm>
            <a:off x="4504919" y="657924"/>
            <a:ext cx="4348578" cy="4928376"/>
          </a:xfrm>
          <a:prstGeom prst="rect">
            <a:avLst/>
          </a:prstGeom>
          <a:noFill/>
          <a:ln>
            <a:noFill/>
          </a:ln>
        </p:spPr>
      </p:pic>
      <p:sp>
        <p:nvSpPr>
          <p:cNvPr id="364" name="Shape 364"/>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365" name="Shape 365"/>
          <p:cNvSpPr txBox="1"/>
          <p:nvPr>
            <p:ph type="title"/>
          </p:nvPr>
        </p:nvSpPr>
        <p:spPr>
          <a:xfrm>
            <a:off x="597000" y="209875"/>
            <a:ext cx="5574000" cy="572700"/>
          </a:xfrm>
          <a:prstGeom prst="rect">
            <a:avLst/>
          </a:prstGeom>
        </p:spPr>
        <p:txBody>
          <a:bodyPr anchorCtr="0" anchor="t" bIns="91425" lIns="91425" rIns="91425" tIns="91425">
            <a:noAutofit/>
          </a:bodyPr>
          <a:lstStyle/>
          <a:p>
            <a:pPr lvl="0">
              <a:spcBef>
                <a:spcPts val="0"/>
              </a:spcBef>
              <a:buNone/>
            </a:pPr>
            <a:r>
              <a:rPr lang="en">
                <a:solidFill>
                  <a:srgbClr val="FFFFFF"/>
                </a:solidFill>
              </a:rPr>
              <a:t>Planificación y entrega</a:t>
            </a:r>
          </a:p>
          <a:p>
            <a:pPr lvl="0" rtl="0">
              <a:spcBef>
                <a:spcPts val="0"/>
              </a:spcBef>
              <a:buNone/>
            </a:pPr>
            <a:r>
              <a:t/>
            </a:r>
            <a:endParaRPr>
              <a:solidFill>
                <a:srgbClr val="FFFFFF"/>
              </a:solidFill>
            </a:endParaRPr>
          </a:p>
        </p:txBody>
      </p:sp>
      <p:pic>
        <p:nvPicPr>
          <p:cNvPr id="366" name="Shape 366"/>
          <p:cNvPicPr preferRelativeResize="0"/>
          <p:nvPr/>
        </p:nvPicPr>
        <p:blipFill>
          <a:blip r:embed="rId5">
            <a:alphaModFix/>
          </a:blip>
          <a:stretch>
            <a:fillRect/>
          </a:stretch>
        </p:blipFill>
        <p:spPr>
          <a:xfrm>
            <a:off x="6457775" y="209874"/>
            <a:ext cx="571784" cy="572699"/>
          </a:xfrm>
          <a:prstGeom prst="rect">
            <a:avLst/>
          </a:prstGeom>
          <a:noFill/>
          <a:ln>
            <a:noFill/>
          </a:ln>
        </p:spPr>
      </p:pic>
      <p:pic>
        <p:nvPicPr>
          <p:cNvPr id="367" name="Shape 367"/>
          <p:cNvPicPr preferRelativeResize="0"/>
          <p:nvPr/>
        </p:nvPicPr>
        <p:blipFill>
          <a:blip r:embed="rId6">
            <a:alphaModFix/>
          </a:blip>
          <a:stretch>
            <a:fillRect/>
          </a:stretch>
        </p:blipFill>
        <p:spPr>
          <a:xfrm>
            <a:off x="6585350" y="334512"/>
            <a:ext cx="316623" cy="32342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373" name="Shape 373"/>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id="374" name="Shape 374"/>
          <p:cNvPicPr preferRelativeResize="0"/>
          <p:nvPr/>
        </p:nvPicPr>
        <p:blipFill>
          <a:blip r:embed="rId3">
            <a:alphaModFix/>
          </a:blip>
          <a:stretch>
            <a:fillRect/>
          </a:stretch>
        </p:blipFill>
        <p:spPr>
          <a:xfrm>
            <a:off x="0" y="-6"/>
            <a:ext cx="9144001" cy="2650162"/>
          </a:xfrm>
          <a:prstGeom prst="rect">
            <a:avLst/>
          </a:prstGeom>
          <a:noFill/>
          <a:ln>
            <a:noFill/>
          </a:ln>
        </p:spPr>
      </p:pic>
      <p:pic>
        <p:nvPicPr>
          <p:cNvPr id="375" name="Shape 375"/>
          <p:cNvPicPr preferRelativeResize="0"/>
          <p:nvPr/>
        </p:nvPicPr>
        <p:blipFill>
          <a:blip r:embed="rId4">
            <a:alphaModFix/>
          </a:blip>
          <a:stretch>
            <a:fillRect/>
          </a:stretch>
        </p:blipFill>
        <p:spPr>
          <a:xfrm>
            <a:off x="3333750" y="457200"/>
            <a:ext cx="5810250" cy="4686300"/>
          </a:xfrm>
          <a:prstGeom prst="rect">
            <a:avLst/>
          </a:prstGeom>
          <a:noFill/>
          <a:ln>
            <a:noFill/>
          </a:ln>
        </p:spPr>
      </p:pic>
      <p:pic>
        <p:nvPicPr>
          <p:cNvPr id="376" name="Shape 376"/>
          <p:cNvPicPr preferRelativeResize="0"/>
          <p:nvPr/>
        </p:nvPicPr>
        <p:blipFill>
          <a:blip r:embed="rId5">
            <a:alphaModFix/>
          </a:blip>
          <a:stretch>
            <a:fillRect/>
          </a:stretch>
        </p:blipFill>
        <p:spPr>
          <a:xfrm>
            <a:off x="0" y="2650149"/>
            <a:ext cx="3430749" cy="128427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74" name="Shape 7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75" name="Shape 75"/>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76" name="Shape 76"/>
          <p:cNvSpPr txBox="1"/>
          <p:nvPr/>
        </p:nvSpPr>
        <p:spPr>
          <a:xfrm>
            <a:off x="4987050" y="1334600"/>
            <a:ext cx="3678000" cy="2987400"/>
          </a:xfrm>
          <a:prstGeom prst="rect">
            <a:avLst/>
          </a:prstGeom>
          <a:noFill/>
          <a:ln>
            <a:noFill/>
          </a:ln>
        </p:spPr>
        <p:txBody>
          <a:bodyPr anchorCtr="0" anchor="t" bIns="91425" lIns="91425" rIns="91425" tIns="91425">
            <a:noAutofit/>
          </a:bodyPr>
          <a:lstStyle/>
          <a:p>
            <a:pPr lvl="0" algn="r">
              <a:spcBef>
                <a:spcPts val="0"/>
              </a:spcBef>
              <a:buNone/>
            </a:pPr>
            <a:r>
              <a:rPr lang="en" sz="1800">
                <a:solidFill>
                  <a:srgbClr val="FFFFFF"/>
                </a:solidFill>
              </a:rPr>
              <a:t>Distancia entre Marte y La Tierra:</a:t>
            </a:r>
          </a:p>
          <a:p>
            <a:pPr lvl="0" rtl="0" algn="r">
              <a:spcBef>
                <a:spcPts val="0"/>
              </a:spcBef>
              <a:buNone/>
            </a:pPr>
            <a:r>
              <a:rPr lang="en" sz="5000">
                <a:solidFill>
                  <a:srgbClr val="FFFFFF"/>
                </a:solidFill>
              </a:rPr>
              <a:t>3,03 - 22,29</a:t>
            </a:r>
          </a:p>
          <a:p>
            <a:pPr lvl="0" rtl="0" algn="r">
              <a:spcBef>
                <a:spcPts val="0"/>
              </a:spcBef>
              <a:buNone/>
            </a:pPr>
            <a:r>
              <a:rPr lang="en" sz="2400">
                <a:solidFill>
                  <a:srgbClr val="FFFFFF"/>
                </a:solidFill>
              </a:rPr>
              <a:t>Minutos luz</a:t>
            </a:r>
          </a:p>
        </p:txBody>
      </p:sp>
      <p:sp>
        <p:nvSpPr>
          <p:cNvPr id="77" name="Shape 77"/>
          <p:cNvSpPr txBox="1"/>
          <p:nvPr/>
        </p:nvSpPr>
        <p:spPr>
          <a:xfrm>
            <a:off x="459600" y="1579675"/>
            <a:ext cx="3594000" cy="2562000"/>
          </a:xfrm>
          <a:prstGeom prst="rect">
            <a:avLst/>
          </a:prstGeom>
          <a:noFill/>
          <a:ln cap="flat" cmpd="sng" w="9525">
            <a:solidFill>
              <a:srgbClr val="F3F3F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4000">
                <a:solidFill>
                  <a:srgbClr val="FFFFFF"/>
                </a:solidFill>
              </a:rPr>
              <a:t>Lograr interactividad con el usuario.</a:t>
            </a:r>
          </a:p>
        </p:txBody>
      </p:sp>
      <p:sp>
        <p:nvSpPr>
          <p:cNvPr id="78" name="Shape 78"/>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79" name="Shape 79"/>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Retos</a:t>
            </a:r>
          </a:p>
        </p:txBody>
      </p:sp>
      <p:pic>
        <p:nvPicPr>
          <p:cNvPr id="80" name="Shape 80"/>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81" name="Shape 81"/>
          <p:cNvPicPr preferRelativeResize="0"/>
          <p:nvPr/>
        </p:nvPicPr>
        <p:blipFill>
          <a:blip r:embed="rId5">
            <a:alphaModFix/>
          </a:blip>
          <a:stretch>
            <a:fillRect/>
          </a:stretch>
        </p:blipFill>
        <p:spPr>
          <a:xfrm>
            <a:off x="6585350" y="334512"/>
            <a:ext cx="316623" cy="323424"/>
          </a:xfrm>
          <a:prstGeom prst="rect">
            <a:avLst/>
          </a:prstGeom>
          <a:noFill/>
          <a:ln>
            <a:noFill/>
          </a:ln>
        </p:spPr>
      </p:pic>
      <p:pic>
        <p:nvPicPr>
          <p:cNvPr id="82" name="Shape 82"/>
          <p:cNvPicPr preferRelativeResize="0"/>
          <p:nvPr/>
        </p:nvPicPr>
        <p:blipFill>
          <a:blip r:embed="rId6">
            <a:alphaModFix/>
          </a:blip>
          <a:stretch>
            <a:fillRect/>
          </a:stretch>
        </p:blipFill>
        <p:spPr>
          <a:xfrm>
            <a:off x="4595800" y="1231937"/>
            <a:ext cx="635700" cy="476775"/>
          </a:xfrm>
          <a:prstGeom prst="rect">
            <a:avLst/>
          </a:prstGeom>
          <a:noFill/>
          <a:ln>
            <a:noFill/>
          </a:ln>
        </p:spPr>
      </p:pic>
      <p:sp>
        <p:nvSpPr>
          <p:cNvPr id="83" name="Shape 83"/>
          <p:cNvSpPr/>
          <p:nvPr/>
        </p:nvSpPr>
        <p:spPr>
          <a:xfrm>
            <a:off x="176025" y="1308925"/>
            <a:ext cx="635700" cy="635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t>1</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90" name="Shape 90"/>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91" name="Shape 91"/>
          <p:cNvSpPr txBox="1"/>
          <p:nvPr/>
        </p:nvSpPr>
        <p:spPr>
          <a:xfrm>
            <a:off x="459600" y="1579675"/>
            <a:ext cx="3594000" cy="2562000"/>
          </a:xfrm>
          <a:prstGeom prst="rect">
            <a:avLst/>
          </a:prstGeom>
          <a:noFill/>
          <a:ln cap="flat" cmpd="sng" w="9525">
            <a:solidFill>
              <a:srgbClr val="F3F3F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4000">
                <a:solidFill>
                  <a:srgbClr val="FFFFFF"/>
                </a:solidFill>
              </a:rPr>
              <a:t>Minimizar el impacto psicológico negativo</a:t>
            </a:r>
          </a:p>
        </p:txBody>
      </p:sp>
      <p:sp>
        <p:nvSpPr>
          <p:cNvPr id="92" name="Shape 92"/>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93" name="Shape 93"/>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Retos</a:t>
            </a:r>
          </a:p>
        </p:txBody>
      </p:sp>
      <p:pic>
        <p:nvPicPr>
          <p:cNvPr id="94" name="Shape 94"/>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95" name="Shape 95"/>
          <p:cNvPicPr preferRelativeResize="0"/>
          <p:nvPr/>
        </p:nvPicPr>
        <p:blipFill>
          <a:blip r:embed="rId5">
            <a:alphaModFix/>
          </a:blip>
          <a:stretch>
            <a:fillRect/>
          </a:stretch>
        </p:blipFill>
        <p:spPr>
          <a:xfrm>
            <a:off x="6585350" y="334512"/>
            <a:ext cx="316623" cy="323424"/>
          </a:xfrm>
          <a:prstGeom prst="rect">
            <a:avLst/>
          </a:prstGeom>
          <a:noFill/>
          <a:ln>
            <a:noFill/>
          </a:ln>
        </p:spPr>
      </p:pic>
      <p:sp>
        <p:nvSpPr>
          <p:cNvPr id="96" name="Shape 96"/>
          <p:cNvSpPr/>
          <p:nvPr/>
        </p:nvSpPr>
        <p:spPr>
          <a:xfrm>
            <a:off x="176025" y="1308925"/>
            <a:ext cx="635700" cy="635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t>2</a:t>
            </a:r>
          </a:p>
        </p:txBody>
      </p:sp>
      <p:pic>
        <p:nvPicPr>
          <p:cNvPr id="97" name="Shape 97"/>
          <p:cNvPicPr preferRelativeResize="0"/>
          <p:nvPr/>
        </p:nvPicPr>
        <p:blipFill>
          <a:blip r:embed="rId6">
            <a:alphaModFix/>
          </a:blip>
          <a:stretch>
            <a:fillRect/>
          </a:stretch>
        </p:blipFill>
        <p:spPr>
          <a:xfrm>
            <a:off x="4977175" y="1102887"/>
            <a:ext cx="635700" cy="476775"/>
          </a:xfrm>
          <a:prstGeom prst="rect">
            <a:avLst/>
          </a:prstGeom>
          <a:noFill/>
          <a:ln>
            <a:noFill/>
          </a:ln>
        </p:spPr>
      </p:pic>
      <p:sp>
        <p:nvSpPr>
          <p:cNvPr id="98" name="Shape 98"/>
          <p:cNvSpPr txBox="1"/>
          <p:nvPr/>
        </p:nvSpPr>
        <p:spPr>
          <a:xfrm>
            <a:off x="5231500" y="1366975"/>
            <a:ext cx="3433200" cy="2987400"/>
          </a:xfrm>
          <a:prstGeom prst="rect">
            <a:avLst/>
          </a:prstGeom>
          <a:noFill/>
          <a:ln>
            <a:noFill/>
          </a:ln>
        </p:spPr>
        <p:txBody>
          <a:bodyPr anchorCtr="0" anchor="t" bIns="91425" lIns="91425" rIns="91425" tIns="91425">
            <a:noAutofit/>
          </a:bodyPr>
          <a:lstStyle/>
          <a:p>
            <a:pPr lvl="0" rtl="0" algn="r">
              <a:spcBef>
                <a:spcPts val="0"/>
              </a:spcBef>
              <a:buNone/>
            </a:pPr>
            <a:r>
              <a:rPr lang="en" sz="3000">
                <a:solidFill>
                  <a:srgbClr val="FFFFFF"/>
                </a:solidFill>
              </a:rPr>
              <a:t>Las Redes Sociales afectan al ánimo y la toma de decisiones</a:t>
            </a:r>
          </a:p>
          <a:p>
            <a:pPr lvl="0" rtl="0" algn="r">
              <a:spcBef>
                <a:spcPts val="0"/>
              </a:spcBef>
              <a:buNone/>
            </a:pPr>
            <a:r>
              <a:t/>
            </a:r>
            <a:endParaRPr sz="3000">
              <a:solidFill>
                <a:srgbClr val="FFFFFF"/>
              </a:solidFil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104" name="Shape 10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05" name="Shape 105"/>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106" name="Shape 106"/>
          <p:cNvSpPr txBox="1"/>
          <p:nvPr/>
        </p:nvSpPr>
        <p:spPr>
          <a:xfrm>
            <a:off x="459600" y="1579675"/>
            <a:ext cx="3594000" cy="2562000"/>
          </a:xfrm>
          <a:prstGeom prst="rect">
            <a:avLst/>
          </a:prstGeom>
          <a:noFill/>
          <a:ln cap="flat" cmpd="sng" w="9525">
            <a:solidFill>
              <a:srgbClr val="F3F3F3"/>
            </a:solidFill>
            <a:prstDash val="solid"/>
            <a:round/>
            <a:headEnd len="med" w="med" type="none"/>
            <a:tailEnd len="med" w="med" type="none"/>
          </a:ln>
        </p:spPr>
        <p:txBody>
          <a:bodyPr anchorCtr="0" anchor="t" bIns="91425" lIns="91425" rIns="91425" tIns="91425">
            <a:noAutofit/>
          </a:bodyPr>
          <a:lstStyle/>
          <a:p>
            <a:pPr lvl="0" rtl="0" algn="ctr">
              <a:spcBef>
                <a:spcPts val="0"/>
              </a:spcBef>
              <a:buClr>
                <a:schemeClr val="dk1"/>
              </a:buClr>
              <a:buSzPct val="27500"/>
              <a:buFont typeface="Arial"/>
              <a:buNone/>
            </a:pPr>
            <a:r>
              <a:rPr lang="en" sz="4000">
                <a:solidFill>
                  <a:schemeClr val="lt1"/>
                </a:solidFill>
              </a:rPr>
              <a:t>Optimización de las transmisiones</a:t>
            </a:r>
          </a:p>
          <a:p>
            <a:pPr lvl="0" rtl="0" algn="ctr">
              <a:spcBef>
                <a:spcPts val="0"/>
              </a:spcBef>
              <a:buNone/>
            </a:pPr>
            <a:r>
              <a:t/>
            </a:r>
            <a:endParaRPr sz="4000">
              <a:solidFill>
                <a:srgbClr val="FFFFFF"/>
              </a:solidFill>
            </a:endParaRPr>
          </a:p>
        </p:txBody>
      </p:sp>
      <p:sp>
        <p:nvSpPr>
          <p:cNvPr id="107" name="Shape 107"/>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08" name="Shape 108"/>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Retos</a:t>
            </a:r>
          </a:p>
        </p:txBody>
      </p:sp>
      <p:pic>
        <p:nvPicPr>
          <p:cNvPr id="109" name="Shape 109"/>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110" name="Shape 110"/>
          <p:cNvPicPr preferRelativeResize="0"/>
          <p:nvPr/>
        </p:nvPicPr>
        <p:blipFill>
          <a:blip r:embed="rId5">
            <a:alphaModFix/>
          </a:blip>
          <a:stretch>
            <a:fillRect/>
          </a:stretch>
        </p:blipFill>
        <p:spPr>
          <a:xfrm>
            <a:off x="6585350" y="334512"/>
            <a:ext cx="316623" cy="323424"/>
          </a:xfrm>
          <a:prstGeom prst="rect">
            <a:avLst/>
          </a:prstGeom>
          <a:noFill/>
          <a:ln>
            <a:noFill/>
          </a:ln>
        </p:spPr>
      </p:pic>
      <p:sp>
        <p:nvSpPr>
          <p:cNvPr id="111" name="Shape 111"/>
          <p:cNvSpPr/>
          <p:nvPr/>
        </p:nvSpPr>
        <p:spPr>
          <a:xfrm>
            <a:off x="176025" y="1308925"/>
            <a:ext cx="635700" cy="635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t>3</a:t>
            </a:r>
          </a:p>
        </p:txBody>
      </p:sp>
      <p:pic>
        <p:nvPicPr>
          <p:cNvPr id="112" name="Shape 112"/>
          <p:cNvPicPr preferRelativeResize="0"/>
          <p:nvPr/>
        </p:nvPicPr>
        <p:blipFill>
          <a:blip r:embed="rId6">
            <a:alphaModFix/>
          </a:blip>
          <a:stretch>
            <a:fillRect/>
          </a:stretch>
        </p:blipFill>
        <p:spPr>
          <a:xfrm>
            <a:off x="4977175" y="1102887"/>
            <a:ext cx="635700" cy="476775"/>
          </a:xfrm>
          <a:prstGeom prst="rect">
            <a:avLst/>
          </a:prstGeom>
          <a:noFill/>
          <a:ln>
            <a:noFill/>
          </a:ln>
        </p:spPr>
      </p:pic>
      <p:sp>
        <p:nvSpPr>
          <p:cNvPr id="113" name="Shape 113"/>
          <p:cNvSpPr txBox="1"/>
          <p:nvPr/>
        </p:nvSpPr>
        <p:spPr>
          <a:xfrm>
            <a:off x="5231500" y="1366975"/>
            <a:ext cx="3433200" cy="2987400"/>
          </a:xfrm>
          <a:prstGeom prst="rect">
            <a:avLst/>
          </a:prstGeom>
          <a:noFill/>
          <a:ln>
            <a:noFill/>
          </a:ln>
        </p:spPr>
        <p:txBody>
          <a:bodyPr anchorCtr="0" anchor="t" bIns="91425" lIns="91425" rIns="91425" tIns="91425">
            <a:noAutofit/>
          </a:bodyPr>
          <a:lstStyle/>
          <a:p>
            <a:pPr lvl="0" rtl="0" algn="r">
              <a:spcBef>
                <a:spcPts val="0"/>
              </a:spcBef>
              <a:buClr>
                <a:schemeClr val="dk1"/>
              </a:buClr>
              <a:buSzPct val="45833"/>
              <a:buFont typeface="Arial"/>
              <a:buNone/>
            </a:pPr>
            <a:r>
              <a:rPr lang="en" sz="2400">
                <a:solidFill>
                  <a:schemeClr val="lt1"/>
                </a:solidFill>
              </a:rPr>
              <a:t>"</a:t>
            </a:r>
            <a:r>
              <a:rPr i="1" lang="en" sz="2400">
                <a:solidFill>
                  <a:schemeClr val="lt1"/>
                </a:solidFill>
              </a:rPr>
              <a:t>By 2008 we should have a well-functioning Earth-Mars network that serves as a nascent backbone of an inter-planetary system of Internets</a:t>
            </a:r>
            <a:r>
              <a:rPr lang="en" sz="2400">
                <a:solidFill>
                  <a:schemeClr val="lt1"/>
                </a:solidFill>
              </a:rPr>
              <a:t>" -  Vinton Cerf.</a:t>
            </a:r>
          </a:p>
          <a:p>
            <a:pPr lvl="0" rtl="0" algn="r">
              <a:spcBef>
                <a:spcPts val="0"/>
              </a:spcBef>
              <a:buNone/>
            </a:pPr>
            <a:r>
              <a:t/>
            </a:r>
            <a:endParaRPr sz="3000">
              <a:solidFill>
                <a:srgbClr val="FFFFFF"/>
              </a:solidFill>
            </a:endParaRPr>
          </a:p>
          <a:p>
            <a:pPr lvl="0" rtl="0" algn="r">
              <a:spcBef>
                <a:spcPts val="0"/>
              </a:spcBef>
              <a:buNone/>
            </a:pPr>
            <a:r>
              <a:t/>
            </a:r>
            <a:endParaRPr sz="3000">
              <a:solidFill>
                <a:srgbClr val="FFFFFF"/>
              </a:solidFil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119" name="Shape 11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20" name="Shape 120"/>
          <p:cNvPicPr preferRelativeResize="0"/>
          <p:nvPr/>
        </p:nvPicPr>
        <p:blipFill>
          <a:blip r:embed="rId3">
            <a:alphaModFix/>
          </a:blip>
          <a:stretch>
            <a:fillRect/>
          </a:stretch>
        </p:blipFill>
        <p:spPr>
          <a:xfrm>
            <a:off x="0" y="1399"/>
            <a:ext cx="9143999" cy="5140700"/>
          </a:xfrm>
          <a:prstGeom prst="rect">
            <a:avLst/>
          </a:prstGeom>
          <a:noFill/>
          <a:ln>
            <a:noFill/>
          </a:ln>
        </p:spPr>
      </p:pic>
      <p:sp>
        <p:nvSpPr>
          <p:cNvPr id="121" name="Shape 121"/>
          <p:cNvSpPr txBox="1"/>
          <p:nvPr/>
        </p:nvSpPr>
        <p:spPr>
          <a:xfrm>
            <a:off x="459600" y="1579675"/>
            <a:ext cx="3594000" cy="2562000"/>
          </a:xfrm>
          <a:prstGeom prst="rect">
            <a:avLst/>
          </a:prstGeom>
          <a:noFill/>
          <a:ln cap="flat" cmpd="sng" w="9525">
            <a:solidFill>
              <a:srgbClr val="F3F3F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4000">
                <a:solidFill>
                  <a:schemeClr val="lt1"/>
                </a:solidFill>
              </a:rPr>
              <a:t>Garantizar la seguridad de las transmisiones</a:t>
            </a:r>
          </a:p>
          <a:p>
            <a:pPr lvl="0" rtl="0" algn="ctr">
              <a:spcBef>
                <a:spcPts val="0"/>
              </a:spcBef>
              <a:buNone/>
            </a:pPr>
            <a:r>
              <a:t/>
            </a:r>
            <a:endParaRPr sz="4000">
              <a:solidFill>
                <a:srgbClr val="FFFFFF"/>
              </a:solidFill>
            </a:endParaRPr>
          </a:p>
        </p:txBody>
      </p:sp>
      <p:sp>
        <p:nvSpPr>
          <p:cNvPr id="122" name="Shape 122"/>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23" name="Shape 123"/>
          <p:cNvSpPr txBox="1"/>
          <p:nvPr>
            <p:ph type="title"/>
          </p:nvPr>
        </p:nvSpPr>
        <p:spPr>
          <a:xfrm>
            <a:off x="597000" y="209875"/>
            <a:ext cx="5574000" cy="572700"/>
          </a:xfrm>
          <a:prstGeom prst="rect">
            <a:avLst/>
          </a:prstGeom>
        </p:spPr>
        <p:txBody>
          <a:bodyPr anchorCtr="0" anchor="t" bIns="91425" lIns="91425" rIns="91425" tIns="91425">
            <a:noAutofit/>
          </a:bodyPr>
          <a:lstStyle/>
          <a:p>
            <a:pPr lvl="0" rtl="0">
              <a:spcBef>
                <a:spcPts val="0"/>
              </a:spcBef>
              <a:buNone/>
            </a:pPr>
            <a:r>
              <a:rPr lang="en">
                <a:solidFill>
                  <a:srgbClr val="FFFFFF"/>
                </a:solidFill>
              </a:rPr>
              <a:t>Retos</a:t>
            </a:r>
          </a:p>
        </p:txBody>
      </p:sp>
      <p:pic>
        <p:nvPicPr>
          <p:cNvPr id="124" name="Shape 124"/>
          <p:cNvPicPr preferRelativeResize="0"/>
          <p:nvPr/>
        </p:nvPicPr>
        <p:blipFill>
          <a:blip r:embed="rId4">
            <a:alphaModFix/>
          </a:blip>
          <a:stretch>
            <a:fillRect/>
          </a:stretch>
        </p:blipFill>
        <p:spPr>
          <a:xfrm>
            <a:off x="6457775" y="209874"/>
            <a:ext cx="571784" cy="572699"/>
          </a:xfrm>
          <a:prstGeom prst="rect">
            <a:avLst/>
          </a:prstGeom>
          <a:noFill/>
          <a:ln>
            <a:noFill/>
          </a:ln>
        </p:spPr>
      </p:pic>
      <p:pic>
        <p:nvPicPr>
          <p:cNvPr id="125" name="Shape 125"/>
          <p:cNvPicPr preferRelativeResize="0"/>
          <p:nvPr/>
        </p:nvPicPr>
        <p:blipFill>
          <a:blip r:embed="rId5">
            <a:alphaModFix/>
          </a:blip>
          <a:stretch>
            <a:fillRect/>
          </a:stretch>
        </p:blipFill>
        <p:spPr>
          <a:xfrm>
            <a:off x="6585350" y="334512"/>
            <a:ext cx="316623" cy="323424"/>
          </a:xfrm>
          <a:prstGeom prst="rect">
            <a:avLst/>
          </a:prstGeom>
          <a:noFill/>
          <a:ln>
            <a:noFill/>
          </a:ln>
        </p:spPr>
      </p:pic>
      <p:sp>
        <p:nvSpPr>
          <p:cNvPr id="126" name="Shape 126"/>
          <p:cNvSpPr/>
          <p:nvPr/>
        </p:nvSpPr>
        <p:spPr>
          <a:xfrm>
            <a:off x="176025" y="1308925"/>
            <a:ext cx="635700" cy="635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t>4</a:t>
            </a:r>
          </a:p>
        </p:txBody>
      </p:sp>
      <p:pic>
        <p:nvPicPr>
          <p:cNvPr id="127" name="Shape 127"/>
          <p:cNvPicPr preferRelativeResize="0"/>
          <p:nvPr/>
        </p:nvPicPr>
        <p:blipFill>
          <a:blip r:embed="rId6">
            <a:alphaModFix/>
          </a:blip>
          <a:stretch>
            <a:fillRect/>
          </a:stretch>
        </p:blipFill>
        <p:spPr>
          <a:xfrm>
            <a:off x="4977175" y="1102887"/>
            <a:ext cx="635700" cy="476775"/>
          </a:xfrm>
          <a:prstGeom prst="rect">
            <a:avLst/>
          </a:prstGeom>
          <a:noFill/>
          <a:ln>
            <a:noFill/>
          </a:ln>
        </p:spPr>
      </p:pic>
      <p:sp>
        <p:nvSpPr>
          <p:cNvPr id="128" name="Shape 128"/>
          <p:cNvSpPr txBox="1"/>
          <p:nvPr/>
        </p:nvSpPr>
        <p:spPr>
          <a:xfrm>
            <a:off x="5231500" y="1366975"/>
            <a:ext cx="3433200" cy="2987400"/>
          </a:xfrm>
          <a:prstGeom prst="rect">
            <a:avLst/>
          </a:prstGeom>
          <a:noFill/>
          <a:ln>
            <a:noFill/>
          </a:ln>
        </p:spPr>
        <p:txBody>
          <a:bodyPr anchorCtr="0" anchor="t" bIns="91425" lIns="91425" rIns="91425" tIns="91425">
            <a:noAutofit/>
          </a:bodyPr>
          <a:lstStyle/>
          <a:p>
            <a:pPr lvl="0" rtl="0" algn="r">
              <a:spcBef>
                <a:spcPts val="0"/>
              </a:spcBef>
              <a:buNone/>
            </a:pPr>
            <a:r>
              <a:rPr lang="en" sz="2400">
                <a:solidFill>
                  <a:schemeClr val="lt1"/>
                </a:solidFill>
              </a:rPr>
              <a:t>“</a:t>
            </a:r>
            <a:r>
              <a:rPr i="1" lang="en" sz="2400">
                <a:solidFill>
                  <a:schemeClr val="lt1"/>
                </a:solidFill>
              </a:rPr>
              <a:t>If you think cryptography is the answer to your problem, then you don't know what your problem is.</a:t>
            </a:r>
            <a:r>
              <a:rPr lang="en" sz="2400">
                <a:solidFill>
                  <a:schemeClr val="lt1"/>
                </a:solidFill>
              </a:rPr>
              <a:t>” - Peter G. Neumann.</a:t>
            </a:r>
          </a:p>
          <a:p>
            <a:pPr lvl="0" rtl="0" algn="r">
              <a:spcBef>
                <a:spcPts val="0"/>
              </a:spcBef>
              <a:buNone/>
            </a:pPr>
            <a:r>
              <a:t/>
            </a:r>
            <a:endParaRPr sz="2400">
              <a:solidFill>
                <a:schemeClr val="lt1"/>
              </a:solidFill>
            </a:endParaRPr>
          </a:p>
          <a:p>
            <a:pPr lvl="0" rtl="0" algn="r">
              <a:spcBef>
                <a:spcPts val="0"/>
              </a:spcBef>
              <a:buNone/>
            </a:pPr>
            <a:r>
              <a:t/>
            </a:r>
            <a:endParaRPr sz="3000">
              <a:solidFill>
                <a:srgbClr val="FFFFFF"/>
              </a:solidFill>
            </a:endParaRPr>
          </a:p>
          <a:p>
            <a:pPr lvl="0" rtl="0" algn="r">
              <a:spcBef>
                <a:spcPts val="0"/>
              </a:spcBef>
              <a:buNone/>
            </a:pPr>
            <a:r>
              <a:t/>
            </a:r>
            <a:endParaRPr sz="3000">
              <a:solidFill>
                <a:srgbClr val="FFFFFF"/>
              </a:solidFil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p:nvPr/>
        </p:nvSpPr>
        <p:spPr>
          <a:xfrm>
            <a:off x="3893575" y="1640025"/>
            <a:ext cx="2843400" cy="18996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 name="Shape 134"/>
          <p:cNvSpPr txBox="1"/>
          <p:nvPr>
            <p:ph idx="1" type="body"/>
          </p:nvPr>
        </p:nvSpPr>
        <p:spPr>
          <a:xfrm>
            <a:off x="160825" y="933025"/>
            <a:ext cx="8809500" cy="4073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pPr>
            <a:r>
              <a:rPr lang="en" sz="2400">
                <a:solidFill>
                  <a:srgbClr val="FFFFFF"/>
                </a:solidFill>
              </a:rPr>
              <a:t>Interplanetary Overlay Network (ION): Software desarrollado por NASA Jet Propulsion Laboratory.</a:t>
            </a:r>
          </a:p>
          <a:p>
            <a:pPr indent="-228600" lvl="0" marL="457200" rtl="0">
              <a:spcBef>
                <a:spcPts val="0"/>
              </a:spcBef>
              <a:spcAft>
                <a:spcPts val="0"/>
              </a:spcAft>
              <a:buClr>
                <a:srgbClr val="FFFFFF"/>
              </a:buClr>
            </a:pPr>
            <a:r>
              <a:rPr lang="en">
                <a:solidFill>
                  <a:srgbClr val="FFFFFF"/>
                </a:solidFill>
              </a:rPr>
              <a:t>Delay-Tolerant Networking Architecture. Redes tolerantes al retardo (RFC 4838) originalmente diseñadas para distancias interplanetarias.</a:t>
            </a:r>
          </a:p>
          <a:p>
            <a:pPr indent="-228600" lvl="0" marL="457200" rtl="0">
              <a:spcBef>
                <a:spcPts val="0"/>
              </a:spcBef>
              <a:spcAft>
                <a:spcPts val="0"/>
              </a:spcAft>
              <a:buClr>
                <a:srgbClr val="FFFFFF"/>
              </a:buClr>
            </a:pPr>
            <a:r>
              <a:rPr lang="en">
                <a:solidFill>
                  <a:srgbClr val="FFFFFF"/>
                </a:solidFill>
              </a:rPr>
              <a:t>Bundle Protocol Specification (RFC 5050). Intercambio de mensajes (bundles) en redes tolerantes al retardo (DTN).</a:t>
            </a:r>
          </a:p>
          <a:p>
            <a:pPr indent="-228600" lvl="0" marL="457200" rtl="0">
              <a:spcBef>
                <a:spcPts val="0"/>
              </a:spcBef>
              <a:spcAft>
                <a:spcPts val="0"/>
              </a:spcAft>
              <a:buClr>
                <a:srgbClr val="FFFFFF"/>
              </a:buClr>
            </a:pPr>
            <a:r>
              <a:rPr lang="en">
                <a:solidFill>
                  <a:srgbClr val="FFFFFF"/>
                </a:solidFill>
              </a:rPr>
              <a:t>Licklider Transmission Protocol (RFC 5326). Fiabilidad de enlaces mediante retransmisión de mensajes.</a:t>
            </a:r>
          </a:p>
          <a:p>
            <a:pPr indent="-228600" lvl="0" marL="457200" rtl="0">
              <a:spcBef>
                <a:spcPts val="0"/>
              </a:spcBef>
              <a:spcAft>
                <a:spcPts val="0"/>
              </a:spcAft>
              <a:buClr>
                <a:srgbClr val="FFFFFF"/>
              </a:buClr>
            </a:pPr>
            <a:r>
              <a:rPr lang="en">
                <a:solidFill>
                  <a:srgbClr val="FFFFFF"/>
                </a:solidFill>
              </a:rPr>
              <a:t>Bundle Security Protocol Specification (RFC 6257). Confidencialidad e integridad para el Bundle Protocol.</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sp>
        <p:nvSpPr>
          <p:cNvPr id="135" name="Shape 135"/>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36" name="Shape 136"/>
          <p:cNvSpPr txBox="1"/>
          <p:nvPr>
            <p:ph type="title"/>
          </p:nvPr>
        </p:nvSpPr>
        <p:spPr>
          <a:xfrm>
            <a:off x="755700" y="133675"/>
            <a:ext cx="4282800" cy="572700"/>
          </a:xfrm>
          <a:prstGeom prst="rect">
            <a:avLst/>
          </a:prstGeom>
        </p:spPr>
        <p:txBody>
          <a:bodyPr anchorCtr="0" anchor="t" bIns="91425" lIns="91425" rIns="91425" tIns="91425">
            <a:noAutofit/>
          </a:bodyPr>
          <a:lstStyle/>
          <a:p>
            <a:pPr lvl="0" rtl="0">
              <a:spcBef>
                <a:spcPts val="0"/>
              </a:spcBef>
              <a:buClr>
                <a:schemeClr val="dk1"/>
              </a:buClr>
              <a:buSzPct val="30555"/>
              <a:buFont typeface="Arial"/>
              <a:buNone/>
            </a:pPr>
            <a:r>
              <a:rPr b="1" lang="en" sz="3600">
                <a:solidFill>
                  <a:srgbClr val="FFFFFF"/>
                </a:solidFill>
              </a:rPr>
              <a:t>Transmisiones</a:t>
            </a:r>
          </a:p>
          <a:p>
            <a:pPr lvl="0" rtl="0">
              <a:spcBef>
                <a:spcPts val="0"/>
              </a:spcBef>
              <a:buNone/>
            </a:pPr>
            <a:r>
              <a:t/>
            </a:r>
            <a:endParaRPr sz="1800">
              <a:solidFill>
                <a:srgbClr val="FFFFFF"/>
              </a:solidFill>
            </a:endParaRPr>
          </a:p>
        </p:txBody>
      </p:sp>
      <p:pic>
        <p:nvPicPr>
          <p:cNvPr id="137" name="Shape 137"/>
          <p:cNvPicPr preferRelativeResize="0"/>
          <p:nvPr/>
        </p:nvPicPr>
        <p:blipFill>
          <a:blip r:embed="rId3">
            <a:alphaModFix/>
          </a:blip>
          <a:stretch>
            <a:fillRect/>
          </a:stretch>
        </p:blipFill>
        <p:spPr>
          <a:xfrm>
            <a:off x="6457775" y="209874"/>
            <a:ext cx="571784" cy="572699"/>
          </a:xfrm>
          <a:prstGeom prst="rect">
            <a:avLst/>
          </a:prstGeom>
          <a:noFill/>
          <a:ln>
            <a:noFill/>
          </a:ln>
        </p:spPr>
      </p:pic>
      <p:pic>
        <p:nvPicPr>
          <p:cNvPr id="138" name="Shape 138"/>
          <p:cNvPicPr preferRelativeResize="0"/>
          <p:nvPr/>
        </p:nvPicPr>
        <p:blipFill>
          <a:blip r:embed="rId4">
            <a:alphaModFix/>
          </a:blip>
          <a:stretch>
            <a:fillRect/>
          </a:stretch>
        </p:blipFill>
        <p:spPr>
          <a:xfrm>
            <a:off x="6585350" y="334512"/>
            <a:ext cx="316623" cy="323424"/>
          </a:xfrm>
          <a:prstGeom prst="rect">
            <a:avLst/>
          </a:prstGeom>
          <a:noFill/>
          <a:ln>
            <a:noFill/>
          </a:ln>
        </p:spPr>
      </p:pic>
      <p:pic>
        <p:nvPicPr>
          <p:cNvPr id="139" name="Shape 139"/>
          <p:cNvPicPr preferRelativeResize="0"/>
          <p:nvPr/>
        </p:nvPicPr>
        <p:blipFill>
          <a:blip r:embed="rId5">
            <a:alphaModFix/>
          </a:blip>
          <a:stretch>
            <a:fillRect/>
          </a:stretch>
        </p:blipFill>
        <p:spPr>
          <a:xfrm>
            <a:off x="7313874" y="4044400"/>
            <a:ext cx="1830125" cy="109909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t/>
            </a:r>
            <a:endParaRPr/>
          </a:p>
        </p:txBody>
      </p:sp>
      <p:sp>
        <p:nvSpPr>
          <p:cNvPr id="145" name="Shape 14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pic>
        <p:nvPicPr>
          <p:cNvPr id="146" name="Shape 146"/>
          <p:cNvPicPr preferRelativeResize="0"/>
          <p:nvPr/>
        </p:nvPicPr>
        <p:blipFill>
          <a:blip r:embed="rId3">
            <a:alphaModFix/>
          </a:blip>
          <a:stretch>
            <a:fillRect/>
          </a:stretch>
        </p:blipFill>
        <p:spPr>
          <a:xfrm>
            <a:off x="0" y="24"/>
            <a:ext cx="9144000" cy="5143518"/>
          </a:xfrm>
          <a:prstGeom prst="rect">
            <a:avLst/>
          </a:prstGeom>
          <a:noFill/>
          <a:ln>
            <a:noFill/>
          </a:ln>
        </p:spPr>
      </p:pic>
      <p:sp>
        <p:nvSpPr>
          <p:cNvPr id="147" name="Shape 147"/>
          <p:cNvSpPr txBox="1"/>
          <p:nvPr/>
        </p:nvSpPr>
        <p:spPr>
          <a:xfrm>
            <a:off x="402300" y="2451475"/>
            <a:ext cx="8339400" cy="2464800"/>
          </a:xfrm>
          <a:prstGeom prst="rect">
            <a:avLst/>
          </a:prstGeom>
          <a:solidFill>
            <a:srgbClr val="F9CB9C"/>
          </a:solidFill>
          <a:ln>
            <a:noFill/>
          </a:ln>
        </p:spPr>
        <p:txBody>
          <a:bodyPr anchorCtr="0" anchor="t" bIns="91425" lIns="91425" rIns="91425" tIns="91425">
            <a:noAutofit/>
          </a:bodyPr>
          <a:lstStyle/>
          <a:p>
            <a:pPr indent="-419100" lvl="0" marL="457200" rtl="0">
              <a:spcBef>
                <a:spcPts val="0"/>
              </a:spcBef>
              <a:buSzPct val="100000"/>
              <a:buChar char="-"/>
            </a:pPr>
            <a:r>
              <a:rPr b="1" lang="en" sz="3000"/>
              <a:t>Las redes sociales suponen una forma de distracción y entretenimiento.</a:t>
            </a:r>
          </a:p>
          <a:p>
            <a:pPr indent="-419100" lvl="0" marL="457200" rtl="0">
              <a:spcBef>
                <a:spcPts val="0"/>
              </a:spcBef>
              <a:buSzPct val="100000"/>
              <a:buChar char="-"/>
            </a:pPr>
            <a:r>
              <a:rPr b="1" lang="en" sz="3000"/>
              <a:t>Es deseable que la experiencia de usuario sea fluida, independientemente de la latencia existente.</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1" type="body"/>
          </p:nvPr>
        </p:nvSpPr>
        <p:spPr>
          <a:xfrm>
            <a:off x="160825" y="933025"/>
            <a:ext cx="8809500" cy="4073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pPr>
            <a:r>
              <a:rPr lang="en" sz="2400">
                <a:solidFill>
                  <a:srgbClr val="FFFFFF"/>
                </a:solidFill>
              </a:rPr>
              <a:t>Es un bot AI que hace análisis semántico de textos de las comunicaciones, capaz de predecir comportamientos y proporcionar respuestas de contactos de Twitter.</a:t>
            </a:r>
          </a:p>
          <a:p>
            <a:pPr indent="-381000" lvl="0" marL="457200" rtl="0">
              <a:spcBef>
                <a:spcPts val="0"/>
              </a:spcBef>
              <a:buClr>
                <a:srgbClr val="FFFFFF"/>
              </a:buClr>
              <a:buSzPct val="100000"/>
            </a:pPr>
            <a:r>
              <a:rPr lang="en" sz="2400">
                <a:solidFill>
                  <a:srgbClr val="FFFFFF"/>
                </a:solidFill>
              </a:rPr>
              <a:t>Su interacción con los astronautas aumenta o disminuye de forma automática, en función de la latencia existente con el planeta Tierra.</a:t>
            </a:r>
          </a:p>
          <a:p>
            <a:pPr indent="-381000" lvl="0" marL="457200" rtl="0">
              <a:spcBef>
                <a:spcPts val="0"/>
              </a:spcBef>
              <a:buClr>
                <a:srgbClr val="FFFFFF"/>
              </a:buClr>
              <a:buSzPct val="100000"/>
            </a:pPr>
            <a:r>
              <a:rPr lang="en" sz="2400">
                <a:solidFill>
                  <a:srgbClr val="FFFFFF"/>
                </a:solidFill>
              </a:rPr>
              <a:t>Su objetivo es proporcionar una experiencia de usuario consistente, independientemente de los límites físicos de la comunicación.</a:t>
            </a:r>
          </a:p>
        </p:txBody>
      </p:sp>
      <p:sp>
        <p:nvSpPr>
          <p:cNvPr id="153" name="Shape 153"/>
          <p:cNvSpPr/>
          <p:nvPr/>
        </p:nvSpPr>
        <p:spPr>
          <a:xfrm>
            <a:off x="0" y="209875"/>
            <a:ext cx="6768000" cy="572700"/>
          </a:xfrm>
          <a:prstGeom prst="rect">
            <a:avLst/>
          </a:prstGeom>
          <a:solidFill>
            <a:srgbClr val="E98413"/>
          </a:solidFill>
          <a:ln>
            <a:noFill/>
          </a:ln>
        </p:spPr>
        <p:txBody>
          <a:bodyPr anchorCtr="0" anchor="ctr" bIns="91425" lIns="91425" rIns="91425" tIns="91425">
            <a:noAutofit/>
          </a:bodyPr>
          <a:lstStyle/>
          <a:p>
            <a:pPr lvl="0" rtl="0">
              <a:spcBef>
                <a:spcPts val="0"/>
              </a:spcBef>
              <a:buNone/>
            </a:pPr>
            <a:r>
              <a:t/>
            </a:r>
            <a:endParaRPr>
              <a:solidFill>
                <a:srgbClr val="BF9000"/>
              </a:solidFill>
            </a:endParaRPr>
          </a:p>
        </p:txBody>
      </p:sp>
      <p:sp>
        <p:nvSpPr>
          <p:cNvPr id="154" name="Shape 154"/>
          <p:cNvSpPr txBox="1"/>
          <p:nvPr>
            <p:ph type="title"/>
          </p:nvPr>
        </p:nvSpPr>
        <p:spPr>
          <a:xfrm>
            <a:off x="755700" y="133675"/>
            <a:ext cx="4282800" cy="572700"/>
          </a:xfrm>
          <a:prstGeom prst="rect">
            <a:avLst/>
          </a:prstGeom>
        </p:spPr>
        <p:txBody>
          <a:bodyPr anchorCtr="0" anchor="t" bIns="91425" lIns="91425" rIns="91425" tIns="91425">
            <a:noAutofit/>
          </a:bodyPr>
          <a:lstStyle/>
          <a:p>
            <a:pPr lvl="0" rtl="0">
              <a:spcBef>
                <a:spcPts val="0"/>
              </a:spcBef>
              <a:buClr>
                <a:schemeClr val="dk1"/>
              </a:buClr>
              <a:buSzPct val="30555"/>
              <a:buFont typeface="Arial"/>
              <a:buNone/>
            </a:pPr>
            <a:r>
              <a:rPr b="1" lang="en" sz="3600">
                <a:solidFill>
                  <a:srgbClr val="FFFFFF"/>
                </a:solidFill>
              </a:rPr>
              <a:t>¿Qué es Crabber?</a:t>
            </a:r>
          </a:p>
          <a:p>
            <a:pPr lvl="0" rtl="0">
              <a:spcBef>
                <a:spcPts val="0"/>
              </a:spcBef>
              <a:buNone/>
            </a:pPr>
            <a:r>
              <a:t/>
            </a:r>
            <a:endParaRPr sz="1800">
              <a:solidFill>
                <a:srgbClr val="FFFFFF"/>
              </a:solidFill>
            </a:endParaRPr>
          </a:p>
        </p:txBody>
      </p:sp>
      <p:pic>
        <p:nvPicPr>
          <p:cNvPr id="155" name="Shape 155"/>
          <p:cNvPicPr preferRelativeResize="0"/>
          <p:nvPr/>
        </p:nvPicPr>
        <p:blipFill>
          <a:blip r:embed="rId3">
            <a:alphaModFix/>
          </a:blip>
          <a:stretch>
            <a:fillRect/>
          </a:stretch>
        </p:blipFill>
        <p:spPr>
          <a:xfrm>
            <a:off x="6457775" y="209874"/>
            <a:ext cx="571784" cy="572699"/>
          </a:xfrm>
          <a:prstGeom prst="rect">
            <a:avLst/>
          </a:prstGeom>
          <a:noFill/>
          <a:ln>
            <a:noFill/>
          </a:ln>
        </p:spPr>
      </p:pic>
      <p:pic>
        <p:nvPicPr>
          <p:cNvPr id="156" name="Shape 156"/>
          <p:cNvPicPr preferRelativeResize="0"/>
          <p:nvPr/>
        </p:nvPicPr>
        <p:blipFill>
          <a:blip r:embed="rId4">
            <a:alphaModFix/>
          </a:blip>
          <a:stretch>
            <a:fillRect/>
          </a:stretch>
        </p:blipFill>
        <p:spPr>
          <a:xfrm>
            <a:off x="6585350" y="334512"/>
            <a:ext cx="316623" cy="32342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